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348" r:id="rId5"/>
    <p:sldId id="352" r:id="rId6"/>
    <p:sldId id="353" r:id="rId7"/>
    <p:sldId id="354" r:id="rId8"/>
    <p:sldId id="355" r:id="rId9"/>
    <p:sldId id="356" r:id="rId10"/>
    <p:sldId id="357" r:id="rId11"/>
    <p:sldId id="259" r:id="rId12"/>
    <p:sldId id="349" r:id="rId13"/>
    <p:sldId id="359" r:id="rId14"/>
    <p:sldId id="350" r:id="rId15"/>
    <p:sldId id="360" r:id="rId16"/>
    <p:sldId id="358" r:id="rId17"/>
    <p:sldId id="361" r:id="rId18"/>
    <p:sldId id="362" r:id="rId19"/>
    <p:sldId id="264" r:id="rId20"/>
    <p:sldId id="262" r:id="rId21"/>
    <p:sldId id="263" r:id="rId22"/>
    <p:sldId id="363" r:id="rId23"/>
    <p:sldId id="265" r:id="rId24"/>
    <p:sldId id="364" r:id="rId25"/>
    <p:sldId id="266" r:id="rId26"/>
    <p:sldId id="267" r:id="rId27"/>
    <p:sldId id="268" r:id="rId28"/>
    <p:sldId id="365" r:id="rId29"/>
    <p:sldId id="366" r:id="rId30"/>
    <p:sldId id="367" r:id="rId31"/>
    <p:sldId id="269" r:id="rId32"/>
    <p:sldId id="270" r:id="rId33"/>
    <p:sldId id="425" r:id="rId34"/>
    <p:sldId id="426" r:id="rId35"/>
    <p:sldId id="294" r:id="rId36"/>
  </p:sldIdLst>
  <p:sldSz cx="9144000" cy="6858000" type="screen4x3"/>
  <p:notesSz cx="6858000" cy="9144000"/>
  <p:defaultTextStyle>
    <a:defPPr>
      <a:defRPr lang="de-DE"/>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4660"/>
  </p:normalViewPr>
  <p:slideViewPr>
    <p:cSldViewPr snapToGrid="0">
      <p:cViewPr varScale="1">
        <p:scale>
          <a:sx n="108" d="100"/>
          <a:sy n="108" d="100"/>
        </p:scale>
        <p:origin x="156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9.wmf"/></Relationships>
</file>

<file path=ppt/media/image1.jpe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wmf>
</file>

<file path=ppt/media/image2.png>
</file>

<file path=ppt/media/image20.gif>
</file>

<file path=ppt/media/image21.jpeg>
</file>

<file path=ppt/media/image22.jpeg>
</file>

<file path=ppt/media/image23.pn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5" Type="http://schemas.openxmlformats.org/officeDocument/2006/relationships/image" Target="../media/image1.jpe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4" name="Group 53">
            <a:extLst>
              <a:ext uri="{FF2B5EF4-FFF2-40B4-BE49-F238E27FC236}">
                <a16:creationId xmlns:a16="http://schemas.microsoft.com/office/drawing/2014/main" id="{DF4DD78B-A88A-49FC-BDC1-9B4FA1FEB370}"/>
              </a:ext>
            </a:extLst>
          </p:cNvPr>
          <p:cNvGrpSpPr>
            <a:grpSpLocks/>
          </p:cNvGrpSpPr>
          <p:nvPr/>
        </p:nvGrpSpPr>
        <p:grpSpPr bwMode="auto">
          <a:xfrm>
            <a:off x="1" y="2422527"/>
            <a:ext cx="9155113" cy="4435475"/>
            <a:chOff x="0" y="1526"/>
            <a:chExt cx="5767" cy="2794"/>
          </a:xfrm>
        </p:grpSpPr>
        <p:sp>
          <p:nvSpPr>
            <p:cNvPr id="5" name="Rectangle 29">
              <a:extLst>
                <a:ext uri="{FF2B5EF4-FFF2-40B4-BE49-F238E27FC236}">
                  <a16:creationId xmlns:a16="http://schemas.microsoft.com/office/drawing/2014/main" id="{0F00BA43-A089-47F6-964A-92D237492D17}"/>
                </a:ext>
              </a:extLst>
            </p:cNvPr>
            <p:cNvSpPr>
              <a:spLocks noChangeArrowheads="1"/>
            </p:cNvSpPr>
            <p:nvPr/>
          </p:nvSpPr>
          <p:spPr bwMode="auto">
            <a:xfrm>
              <a:off x="3923" y="3161"/>
              <a:ext cx="1837" cy="784"/>
            </a:xfrm>
            <a:prstGeom prst="rect">
              <a:avLst/>
            </a:prstGeom>
            <a:solidFill>
              <a:srgbClr val="306F9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6" name="Rectangle 30">
              <a:extLst>
                <a:ext uri="{FF2B5EF4-FFF2-40B4-BE49-F238E27FC236}">
                  <a16:creationId xmlns:a16="http://schemas.microsoft.com/office/drawing/2014/main" id="{1AE62279-20F9-4AC2-B76F-0AE50D94A0DB}"/>
                </a:ext>
              </a:extLst>
            </p:cNvPr>
            <p:cNvSpPr>
              <a:spLocks noChangeArrowheads="1"/>
            </p:cNvSpPr>
            <p:nvPr/>
          </p:nvSpPr>
          <p:spPr bwMode="auto">
            <a:xfrm>
              <a:off x="0" y="3942"/>
              <a:ext cx="5760" cy="378"/>
            </a:xfrm>
            <a:prstGeom prst="rect">
              <a:avLst/>
            </a:prstGeom>
            <a:solidFill>
              <a:srgbClr val="E4E5E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7" name="Rectangle 31">
              <a:extLst>
                <a:ext uri="{FF2B5EF4-FFF2-40B4-BE49-F238E27FC236}">
                  <a16:creationId xmlns:a16="http://schemas.microsoft.com/office/drawing/2014/main" id="{F0D1E05D-C32C-4A53-8230-9219D74ABBB9}"/>
                </a:ext>
              </a:extLst>
            </p:cNvPr>
            <p:cNvSpPr>
              <a:spLocks noChangeArrowheads="1"/>
            </p:cNvSpPr>
            <p:nvPr/>
          </p:nvSpPr>
          <p:spPr bwMode="auto">
            <a:xfrm>
              <a:off x="0" y="3161"/>
              <a:ext cx="3925" cy="784"/>
            </a:xfrm>
            <a:prstGeom prst="rect">
              <a:avLst/>
            </a:prstGeom>
            <a:solidFill>
              <a:srgbClr val="F3F5F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8" name="Rectangle 32">
              <a:extLst>
                <a:ext uri="{FF2B5EF4-FFF2-40B4-BE49-F238E27FC236}">
                  <a16:creationId xmlns:a16="http://schemas.microsoft.com/office/drawing/2014/main" id="{9D705C5D-0EA7-47FD-9C3D-5963163D922F}"/>
                </a:ext>
              </a:extLst>
            </p:cNvPr>
            <p:cNvSpPr>
              <a:spLocks noChangeArrowheads="1"/>
            </p:cNvSpPr>
            <p:nvPr/>
          </p:nvSpPr>
          <p:spPr bwMode="auto">
            <a:xfrm>
              <a:off x="4938" y="1526"/>
              <a:ext cx="822" cy="839"/>
            </a:xfrm>
            <a:prstGeom prst="rect">
              <a:avLst/>
            </a:prstGeom>
            <a:solidFill>
              <a:srgbClr val="306F9E"/>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9" name="Rectangle 34">
              <a:extLst>
                <a:ext uri="{FF2B5EF4-FFF2-40B4-BE49-F238E27FC236}">
                  <a16:creationId xmlns:a16="http://schemas.microsoft.com/office/drawing/2014/main" id="{C38BA001-9A29-4E23-BEB2-120DB1F9E0DF}"/>
                </a:ext>
              </a:extLst>
            </p:cNvPr>
            <p:cNvSpPr>
              <a:spLocks noChangeArrowheads="1"/>
            </p:cNvSpPr>
            <p:nvPr/>
          </p:nvSpPr>
          <p:spPr bwMode="auto">
            <a:xfrm>
              <a:off x="0" y="1526"/>
              <a:ext cx="4934" cy="839"/>
            </a:xfrm>
            <a:prstGeom prst="rect">
              <a:avLst/>
            </a:prstGeom>
            <a:solidFill>
              <a:srgbClr val="F3F5F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 name="Rectangle 33">
              <a:extLst>
                <a:ext uri="{FF2B5EF4-FFF2-40B4-BE49-F238E27FC236}">
                  <a16:creationId xmlns:a16="http://schemas.microsoft.com/office/drawing/2014/main" id="{6BA2C2E2-6CE1-4233-BFF5-66FA779A37AB}"/>
                </a:ext>
              </a:extLst>
            </p:cNvPr>
            <p:cNvSpPr>
              <a:spLocks noChangeArrowheads="1"/>
            </p:cNvSpPr>
            <p:nvPr/>
          </p:nvSpPr>
          <p:spPr bwMode="auto">
            <a:xfrm>
              <a:off x="0" y="2366"/>
              <a:ext cx="3368" cy="795"/>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graphicFrame>
          <p:nvGraphicFramePr>
            <p:cNvPr id="11" name="Object 52">
              <a:extLst>
                <a:ext uri="{FF2B5EF4-FFF2-40B4-BE49-F238E27FC236}">
                  <a16:creationId xmlns:a16="http://schemas.microsoft.com/office/drawing/2014/main" id="{58A2EDC2-5208-44C3-8ABE-FEA2CE2075F2}"/>
                </a:ext>
              </a:extLst>
            </p:cNvPr>
            <p:cNvGraphicFramePr>
              <a:graphicFrameLocks noChangeAspect="1"/>
            </p:cNvGraphicFramePr>
            <p:nvPr/>
          </p:nvGraphicFramePr>
          <p:xfrm>
            <a:off x="3754" y="2364"/>
            <a:ext cx="2013" cy="798"/>
          </p:xfrm>
          <a:graphic>
            <a:graphicData uri="http://schemas.openxmlformats.org/presentationml/2006/ole">
              <mc:AlternateContent xmlns:mc="http://schemas.openxmlformats.org/markup-compatibility/2006">
                <mc:Choice xmlns:v="urn:schemas-microsoft-com:vml" Requires="v">
                  <p:oleObj spid="_x0000_s1068" name="Image" r:id="rId3" imgW="4228571" imgH="1676190" progId="Photoshop.Image.9">
                    <p:embed/>
                  </p:oleObj>
                </mc:Choice>
                <mc:Fallback>
                  <p:oleObj name="Image" r:id="rId3" imgW="4228571" imgH="1676190" progId="Photoshop.Image.9">
                    <p:embed/>
                    <p:pic>
                      <p:nvPicPr>
                        <p:cNvPr id="11" name="Object 52">
                          <a:extLst>
                            <a:ext uri="{FF2B5EF4-FFF2-40B4-BE49-F238E27FC236}">
                              <a16:creationId xmlns:a16="http://schemas.microsoft.com/office/drawing/2014/main" id="{58A2EDC2-5208-44C3-8ABE-FEA2CE2075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54" y="2364"/>
                          <a:ext cx="2013" cy="7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pic>
        <p:nvPicPr>
          <p:cNvPr id="12" name="Grafik 21">
            <a:extLst>
              <a:ext uri="{FF2B5EF4-FFF2-40B4-BE49-F238E27FC236}">
                <a16:creationId xmlns:a16="http://schemas.microsoft.com/office/drawing/2014/main" id="{5F527149-51F8-469D-B239-369F7202959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22626" y="282577"/>
            <a:ext cx="2698750" cy="93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Rectangle 4"/>
          <p:cNvSpPr>
            <a:spLocks noGrp="1" noChangeArrowheads="1"/>
          </p:cNvSpPr>
          <p:nvPr>
            <p:ph type="ctrTitle"/>
          </p:nvPr>
        </p:nvSpPr>
        <p:spPr>
          <a:xfrm>
            <a:off x="468313" y="2419352"/>
            <a:ext cx="7199312" cy="1514475"/>
          </a:xfrm>
        </p:spPr>
        <p:txBody>
          <a:bodyPr/>
          <a:lstStyle>
            <a:lvl1pPr>
              <a:defRPr/>
            </a:lvl1pPr>
          </a:lstStyle>
          <a:p>
            <a:pPr lvl="0"/>
            <a:r>
              <a:rPr lang="en-US" altLang="de-DE" noProof="0"/>
              <a:t>Click to edit Master title style</a:t>
            </a:r>
            <a:endParaRPr lang="de-DE" altLang="de-DE" noProof="0"/>
          </a:p>
        </p:txBody>
      </p:sp>
      <p:sp>
        <p:nvSpPr>
          <p:cNvPr id="5125" name="Rectangle 5"/>
          <p:cNvSpPr>
            <a:spLocks noGrp="1" noChangeArrowheads="1"/>
          </p:cNvSpPr>
          <p:nvPr>
            <p:ph type="subTitle" idx="1"/>
          </p:nvPr>
        </p:nvSpPr>
        <p:spPr>
          <a:xfrm>
            <a:off x="468314" y="4003675"/>
            <a:ext cx="4679950" cy="1512888"/>
          </a:xfrm>
        </p:spPr>
        <p:txBody>
          <a:bodyPr/>
          <a:lstStyle>
            <a:lvl1pPr marL="180975" indent="1588">
              <a:buFontTx/>
              <a:buNone/>
              <a:defRPr sz="1800"/>
            </a:lvl1pPr>
          </a:lstStyle>
          <a:p>
            <a:pPr lvl="0"/>
            <a:r>
              <a:rPr lang="en-US" altLang="de-DE" noProof="0"/>
              <a:t>Click to edit Master subtitle style</a:t>
            </a:r>
            <a:endParaRPr lang="de-DE" altLang="de-DE" noProof="0"/>
          </a:p>
        </p:txBody>
      </p:sp>
      <p:sp>
        <p:nvSpPr>
          <p:cNvPr id="13" name="Rectangle 6">
            <a:extLst>
              <a:ext uri="{FF2B5EF4-FFF2-40B4-BE49-F238E27FC236}">
                <a16:creationId xmlns:a16="http://schemas.microsoft.com/office/drawing/2014/main" id="{00EC855F-7248-44A7-94AE-28E22B3DF752}"/>
              </a:ext>
            </a:extLst>
          </p:cNvPr>
          <p:cNvSpPr>
            <a:spLocks noGrp="1" noChangeArrowheads="1"/>
          </p:cNvSpPr>
          <p:nvPr>
            <p:ph type="dt" sz="half" idx="10"/>
          </p:nvPr>
        </p:nvSpPr>
        <p:spPr bwMode="auto">
          <a:xfrm>
            <a:off x="457200" y="6245225"/>
            <a:ext cx="2133600" cy="47625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solidFill>
                  <a:srgbClr val="003366"/>
                </a:solidFill>
                <a:latin typeface="Arial" charset="0"/>
                <a:cs typeface="+mn-cs"/>
              </a:defRPr>
            </a:lvl1pPr>
          </a:lstStyle>
          <a:p>
            <a:fld id="{03C69639-9897-48EB-B7C5-6F9B9202BDB2}" type="datetimeFigureOut">
              <a:rPr lang="de-DE" smtClean="0"/>
              <a:t>23.06.2022</a:t>
            </a:fld>
            <a:endParaRPr lang="de-DE"/>
          </a:p>
        </p:txBody>
      </p:sp>
    </p:spTree>
    <p:extLst>
      <p:ext uri="{BB962C8B-B14F-4D97-AF65-F5344CB8AC3E}">
        <p14:creationId xmlns:p14="http://schemas.microsoft.com/office/powerpoint/2010/main" val="6562955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Vertikaler Textplatzhalt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Rectangle 5">
            <a:extLst>
              <a:ext uri="{FF2B5EF4-FFF2-40B4-BE49-F238E27FC236}">
                <a16:creationId xmlns:a16="http://schemas.microsoft.com/office/drawing/2014/main" id="{209A2D4C-7BBD-48EC-AE4D-100B6F0DB10C}"/>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71FB0A1E-E5CC-4FB4-A01B-73570C24AE58}"/>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2029214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15114" y="274638"/>
            <a:ext cx="2071687" cy="5746750"/>
          </a:xfrm>
        </p:spPr>
        <p:txBody>
          <a:bodyPr vert="eaVert"/>
          <a:lstStyle/>
          <a:p>
            <a:r>
              <a:rPr lang="en-US"/>
              <a:t>Click to edit Master title style</a:t>
            </a:r>
            <a:endParaRPr lang="de-DE"/>
          </a:p>
        </p:txBody>
      </p:sp>
      <p:sp>
        <p:nvSpPr>
          <p:cNvPr id="3" name="Vertikaler Textplatzhalter 2"/>
          <p:cNvSpPr>
            <a:spLocks noGrp="1"/>
          </p:cNvSpPr>
          <p:nvPr>
            <p:ph type="body" orient="vert" idx="1"/>
          </p:nvPr>
        </p:nvSpPr>
        <p:spPr>
          <a:xfrm>
            <a:off x="395288" y="274638"/>
            <a:ext cx="6067425" cy="57467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Rectangle 5">
            <a:extLst>
              <a:ext uri="{FF2B5EF4-FFF2-40B4-BE49-F238E27FC236}">
                <a16:creationId xmlns:a16="http://schemas.microsoft.com/office/drawing/2014/main" id="{2CCF7952-D2B3-4965-9077-7711F0C31971}"/>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7B2857CA-C485-4223-909D-D137A76EDC06}"/>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2949677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Inhaltsplatzhalt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Rectangle 5">
            <a:extLst>
              <a:ext uri="{FF2B5EF4-FFF2-40B4-BE49-F238E27FC236}">
                <a16:creationId xmlns:a16="http://schemas.microsoft.com/office/drawing/2014/main" id="{C9CC1135-2437-4149-AFE1-A82AEB133A4E}"/>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E8EBE996-B1D8-40BA-8DB4-677A5994E142}"/>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15219241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2"/>
            <a:ext cx="7772400" cy="1362075"/>
          </a:xfrm>
        </p:spPr>
        <p:txBody>
          <a:bodyPr anchor="t"/>
          <a:lstStyle>
            <a:lvl1pPr algn="l">
              <a:defRPr sz="4000" b="1" cap="all"/>
            </a:lvl1pPr>
          </a:lstStyle>
          <a:p>
            <a:r>
              <a:rPr lang="en-US"/>
              <a:t>Click to edit Master title style</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Rectangle 5">
            <a:extLst>
              <a:ext uri="{FF2B5EF4-FFF2-40B4-BE49-F238E27FC236}">
                <a16:creationId xmlns:a16="http://schemas.microsoft.com/office/drawing/2014/main" id="{90A00355-2D87-4C89-B096-59F87D57F656}"/>
              </a:ext>
            </a:extLst>
          </p:cNvPr>
          <p:cNvSpPr>
            <a:spLocks noGrp="1" noChangeArrowheads="1"/>
          </p:cNvSpPr>
          <p:nvPr>
            <p:ph type="ftr" sz="quarter" idx="10"/>
          </p:nvPr>
        </p:nvSpPr>
        <p:spPr>
          <a:ln/>
        </p:spPr>
        <p:txBody>
          <a:bodyPr/>
          <a:lstStyle>
            <a:lvl1pPr>
              <a:defRPr/>
            </a:lvl1pPr>
          </a:lstStyle>
          <a:p>
            <a:endParaRPr lang="de-DE"/>
          </a:p>
        </p:txBody>
      </p:sp>
      <p:sp>
        <p:nvSpPr>
          <p:cNvPr id="5" name="Rectangle 6">
            <a:extLst>
              <a:ext uri="{FF2B5EF4-FFF2-40B4-BE49-F238E27FC236}">
                <a16:creationId xmlns:a16="http://schemas.microsoft.com/office/drawing/2014/main" id="{C51438D8-9342-4C0C-8144-8F6F689AEE49}"/>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7891582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Inhaltsplatzhalter 2"/>
          <p:cNvSpPr>
            <a:spLocks noGrp="1"/>
          </p:cNvSpPr>
          <p:nvPr>
            <p:ph sz="half" idx="1"/>
          </p:nvPr>
        </p:nvSpPr>
        <p:spPr>
          <a:xfrm>
            <a:off x="395288" y="1971675"/>
            <a:ext cx="4038600" cy="40497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Inhaltsplatzhalter 3"/>
          <p:cNvSpPr>
            <a:spLocks noGrp="1"/>
          </p:cNvSpPr>
          <p:nvPr>
            <p:ph sz="half" idx="2"/>
          </p:nvPr>
        </p:nvSpPr>
        <p:spPr>
          <a:xfrm>
            <a:off x="4586288" y="1971675"/>
            <a:ext cx="4038600" cy="40497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Rectangle 5">
            <a:extLst>
              <a:ext uri="{FF2B5EF4-FFF2-40B4-BE49-F238E27FC236}">
                <a16:creationId xmlns:a16="http://schemas.microsoft.com/office/drawing/2014/main" id="{9F8D8AAD-6E7C-4B24-AC07-B0F35B39C385}"/>
              </a:ext>
            </a:extLst>
          </p:cNvPr>
          <p:cNvSpPr>
            <a:spLocks noGrp="1" noChangeArrowheads="1"/>
          </p:cNvSpPr>
          <p:nvPr>
            <p:ph type="ftr" sz="quarter" idx="10"/>
          </p:nvPr>
        </p:nvSpPr>
        <p:spPr>
          <a:ln/>
        </p:spPr>
        <p:txBody>
          <a:bodyPr/>
          <a:lstStyle>
            <a:lvl1pPr>
              <a:defRPr/>
            </a:lvl1pPr>
          </a:lstStyle>
          <a:p>
            <a:endParaRPr lang="de-DE"/>
          </a:p>
        </p:txBody>
      </p:sp>
      <p:sp>
        <p:nvSpPr>
          <p:cNvPr id="6" name="Rectangle 6">
            <a:extLst>
              <a:ext uri="{FF2B5EF4-FFF2-40B4-BE49-F238E27FC236}">
                <a16:creationId xmlns:a16="http://schemas.microsoft.com/office/drawing/2014/main" id="{839EC4E7-AF5E-465F-8DF8-C294A34FFFC4}"/>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465790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en-US"/>
              <a:t>Click to edit Master title style</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platzhalt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Inhaltsplatzhalt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7" name="Rectangle 5">
            <a:extLst>
              <a:ext uri="{FF2B5EF4-FFF2-40B4-BE49-F238E27FC236}">
                <a16:creationId xmlns:a16="http://schemas.microsoft.com/office/drawing/2014/main" id="{22DD6D31-46E2-48FD-BF76-22623E713E93}"/>
              </a:ext>
            </a:extLst>
          </p:cNvPr>
          <p:cNvSpPr>
            <a:spLocks noGrp="1" noChangeArrowheads="1"/>
          </p:cNvSpPr>
          <p:nvPr>
            <p:ph type="ftr" sz="quarter" idx="10"/>
          </p:nvPr>
        </p:nvSpPr>
        <p:spPr>
          <a:ln/>
        </p:spPr>
        <p:txBody>
          <a:bodyPr/>
          <a:lstStyle>
            <a:lvl1pPr>
              <a:defRPr/>
            </a:lvl1pPr>
          </a:lstStyle>
          <a:p>
            <a:endParaRPr lang="de-DE"/>
          </a:p>
        </p:txBody>
      </p:sp>
      <p:sp>
        <p:nvSpPr>
          <p:cNvPr id="8" name="Rectangle 6">
            <a:extLst>
              <a:ext uri="{FF2B5EF4-FFF2-40B4-BE49-F238E27FC236}">
                <a16:creationId xmlns:a16="http://schemas.microsoft.com/office/drawing/2014/main" id="{A5A7C62B-6EC8-42A0-9D16-05F2D769947F}"/>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2650029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a:p>
        </p:txBody>
      </p:sp>
      <p:sp>
        <p:nvSpPr>
          <p:cNvPr id="3" name="Rectangle 5">
            <a:extLst>
              <a:ext uri="{FF2B5EF4-FFF2-40B4-BE49-F238E27FC236}">
                <a16:creationId xmlns:a16="http://schemas.microsoft.com/office/drawing/2014/main" id="{AF0BA7F3-C8D7-46A3-A9A0-D55418D8AD6F}"/>
              </a:ext>
            </a:extLst>
          </p:cNvPr>
          <p:cNvSpPr>
            <a:spLocks noGrp="1" noChangeArrowheads="1"/>
          </p:cNvSpPr>
          <p:nvPr>
            <p:ph type="ftr" sz="quarter" idx="10"/>
          </p:nvPr>
        </p:nvSpPr>
        <p:spPr>
          <a:ln/>
        </p:spPr>
        <p:txBody>
          <a:bodyPr/>
          <a:lstStyle>
            <a:lvl1pPr>
              <a:defRPr/>
            </a:lvl1pPr>
          </a:lstStyle>
          <a:p>
            <a:endParaRPr lang="de-DE"/>
          </a:p>
        </p:txBody>
      </p:sp>
      <p:sp>
        <p:nvSpPr>
          <p:cNvPr id="4" name="Rectangle 6">
            <a:extLst>
              <a:ext uri="{FF2B5EF4-FFF2-40B4-BE49-F238E27FC236}">
                <a16:creationId xmlns:a16="http://schemas.microsoft.com/office/drawing/2014/main" id="{ACBFD972-A234-4481-858A-2FF3A27D21BA}"/>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1694603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F831F754-3EDD-4B9A-B907-3E16A49C49A7}"/>
              </a:ext>
            </a:extLst>
          </p:cNvPr>
          <p:cNvSpPr>
            <a:spLocks noGrp="1" noChangeArrowheads="1"/>
          </p:cNvSpPr>
          <p:nvPr>
            <p:ph type="ftr" sz="quarter" idx="10"/>
          </p:nvPr>
        </p:nvSpPr>
        <p:spPr>
          <a:ln/>
        </p:spPr>
        <p:txBody>
          <a:bodyPr/>
          <a:lstStyle>
            <a:lvl1pPr>
              <a:defRPr/>
            </a:lvl1pPr>
          </a:lstStyle>
          <a:p>
            <a:endParaRPr lang="de-DE"/>
          </a:p>
        </p:txBody>
      </p:sp>
      <p:sp>
        <p:nvSpPr>
          <p:cNvPr id="3" name="Rectangle 6">
            <a:extLst>
              <a:ext uri="{FF2B5EF4-FFF2-40B4-BE49-F238E27FC236}">
                <a16:creationId xmlns:a16="http://schemas.microsoft.com/office/drawing/2014/main" id="{3114E55E-1A0D-4C51-AEF8-96A1AE1C4EA3}"/>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9693168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1" y="273050"/>
            <a:ext cx="3008313" cy="1162050"/>
          </a:xfrm>
        </p:spPr>
        <p:txBody>
          <a:bodyPr anchor="b"/>
          <a:lstStyle>
            <a:lvl1pPr algn="l">
              <a:defRPr sz="2000" b="1"/>
            </a:lvl1pPr>
          </a:lstStyle>
          <a:p>
            <a:r>
              <a:rPr lang="en-US"/>
              <a:t>Click to edit Master title style</a:t>
            </a:r>
            <a:endParaRPr lang="de-DE"/>
          </a:p>
        </p:txBody>
      </p:sp>
      <p:sp>
        <p:nvSpPr>
          <p:cNvPr id="3" name="Inhaltsplatzhalt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Textplatzhalter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Rectangle 5">
            <a:extLst>
              <a:ext uri="{FF2B5EF4-FFF2-40B4-BE49-F238E27FC236}">
                <a16:creationId xmlns:a16="http://schemas.microsoft.com/office/drawing/2014/main" id="{08A3ABB3-0FA3-4D1B-9BB1-9078B59DB2FB}"/>
              </a:ext>
            </a:extLst>
          </p:cNvPr>
          <p:cNvSpPr>
            <a:spLocks noGrp="1" noChangeArrowheads="1"/>
          </p:cNvSpPr>
          <p:nvPr>
            <p:ph type="ftr" sz="quarter" idx="10"/>
          </p:nvPr>
        </p:nvSpPr>
        <p:spPr>
          <a:ln/>
        </p:spPr>
        <p:txBody>
          <a:bodyPr/>
          <a:lstStyle>
            <a:lvl1pPr>
              <a:defRPr/>
            </a:lvl1pPr>
          </a:lstStyle>
          <a:p>
            <a:endParaRPr lang="de-DE"/>
          </a:p>
        </p:txBody>
      </p:sp>
      <p:sp>
        <p:nvSpPr>
          <p:cNvPr id="6" name="Rectangle 6">
            <a:extLst>
              <a:ext uri="{FF2B5EF4-FFF2-40B4-BE49-F238E27FC236}">
                <a16:creationId xmlns:a16="http://schemas.microsoft.com/office/drawing/2014/main" id="{7BADDE2A-A115-4378-9A9F-2A5A2C1AAA86}"/>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728703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de-DE" noProof="0"/>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Rectangle 5">
            <a:extLst>
              <a:ext uri="{FF2B5EF4-FFF2-40B4-BE49-F238E27FC236}">
                <a16:creationId xmlns:a16="http://schemas.microsoft.com/office/drawing/2014/main" id="{0B285449-9B71-4119-B1C3-B870360C9C8E}"/>
              </a:ext>
            </a:extLst>
          </p:cNvPr>
          <p:cNvSpPr>
            <a:spLocks noGrp="1" noChangeArrowheads="1"/>
          </p:cNvSpPr>
          <p:nvPr>
            <p:ph type="ftr" sz="quarter" idx="10"/>
          </p:nvPr>
        </p:nvSpPr>
        <p:spPr>
          <a:ln/>
        </p:spPr>
        <p:txBody>
          <a:bodyPr/>
          <a:lstStyle>
            <a:lvl1pPr>
              <a:defRPr/>
            </a:lvl1pPr>
          </a:lstStyle>
          <a:p>
            <a:endParaRPr lang="de-DE"/>
          </a:p>
        </p:txBody>
      </p:sp>
      <p:sp>
        <p:nvSpPr>
          <p:cNvPr id="6" name="Rectangle 6">
            <a:extLst>
              <a:ext uri="{FF2B5EF4-FFF2-40B4-BE49-F238E27FC236}">
                <a16:creationId xmlns:a16="http://schemas.microsoft.com/office/drawing/2014/main" id="{9CB9107D-3F05-4105-A719-DE2B4D6949CB}"/>
              </a:ext>
            </a:extLst>
          </p:cNvPr>
          <p:cNvSpPr>
            <a:spLocks noGrp="1" noChangeArrowheads="1"/>
          </p:cNvSpPr>
          <p:nvPr>
            <p:ph type="sldNum" sz="quarter" idx="11"/>
          </p:nvPr>
        </p:nvSpPr>
        <p:spPr>
          <a:ln/>
        </p:spPr>
        <p:txBody>
          <a:bodyPr/>
          <a:lstStyle>
            <a:lvl1pPr>
              <a:defRPr/>
            </a:lvl1pPr>
          </a:lstStyle>
          <a:p>
            <a:fld id="{A07BD1DE-4C2E-43A0-B151-97937DF7F3F2}" type="slidenum">
              <a:rPr lang="de-DE" smtClean="0"/>
              <a:t>‹#›</a:t>
            </a:fld>
            <a:endParaRPr lang="de-DE"/>
          </a:p>
        </p:txBody>
      </p:sp>
    </p:spTree>
    <p:extLst>
      <p:ext uri="{BB962C8B-B14F-4D97-AF65-F5344CB8AC3E}">
        <p14:creationId xmlns:p14="http://schemas.microsoft.com/office/powerpoint/2010/main" val="3742267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3">
            <a:extLst>
              <a:ext uri="{FF2B5EF4-FFF2-40B4-BE49-F238E27FC236}">
                <a16:creationId xmlns:a16="http://schemas.microsoft.com/office/drawing/2014/main" id="{69A81A19-8385-4678-9722-6163372A4762}"/>
              </a:ext>
            </a:extLst>
          </p:cNvPr>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de-DE" altLang="de-DE"/>
              <a:t>Titelmasterformat durch Klicken bearbeiten</a:t>
            </a:r>
          </a:p>
        </p:txBody>
      </p:sp>
      <p:sp>
        <p:nvSpPr>
          <p:cNvPr id="1027" name="Rectangle 4">
            <a:extLst>
              <a:ext uri="{FF2B5EF4-FFF2-40B4-BE49-F238E27FC236}">
                <a16:creationId xmlns:a16="http://schemas.microsoft.com/office/drawing/2014/main" id="{F841A35C-97CC-4B1E-AF67-254474F40900}"/>
              </a:ext>
            </a:extLst>
          </p:cNvPr>
          <p:cNvSpPr>
            <a:spLocks noGrp="1" noChangeArrowheads="1"/>
          </p:cNvSpPr>
          <p:nvPr>
            <p:ph type="body" idx="1"/>
          </p:nvPr>
        </p:nvSpPr>
        <p:spPr bwMode="auto">
          <a:xfrm>
            <a:off x="454025" y="1989138"/>
            <a:ext cx="8229600" cy="4049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de-DE" altLang="de-DE"/>
              <a:t>Textmasterformate durch Klicken bearbeiten</a:t>
            </a:r>
          </a:p>
          <a:p>
            <a:pPr lvl="1"/>
            <a:r>
              <a:rPr lang="de-DE" altLang="de-DE"/>
              <a:t>Zweite Ebene</a:t>
            </a:r>
          </a:p>
          <a:p>
            <a:pPr lvl="2"/>
            <a:r>
              <a:rPr lang="de-DE" altLang="de-DE"/>
              <a:t>Dritte Ebene</a:t>
            </a:r>
          </a:p>
          <a:p>
            <a:pPr lvl="3"/>
            <a:r>
              <a:rPr lang="de-DE" altLang="de-DE"/>
              <a:t>Vierte Ebene</a:t>
            </a:r>
          </a:p>
          <a:p>
            <a:pPr lvl="4"/>
            <a:r>
              <a:rPr lang="de-DE" altLang="de-DE"/>
              <a:t>Fünfte Ebene</a:t>
            </a:r>
          </a:p>
        </p:txBody>
      </p:sp>
      <p:sp>
        <p:nvSpPr>
          <p:cNvPr id="4101" name="Rectangle 5">
            <a:extLst>
              <a:ext uri="{FF2B5EF4-FFF2-40B4-BE49-F238E27FC236}">
                <a16:creationId xmlns:a16="http://schemas.microsoft.com/office/drawing/2014/main" id="{A3D68514-B772-4440-B0EF-5A70FF637983}"/>
              </a:ext>
            </a:extLst>
          </p:cNvPr>
          <p:cNvSpPr>
            <a:spLocks noGrp="1" noChangeArrowheads="1"/>
          </p:cNvSpPr>
          <p:nvPr>
            <p:ph type="ftr" sz="quarter" idx="3"/>
          </p:nvPr>
        </p:nvSpPr>
        <p:spPr bwMode="auto">
          <a:xfrm>
            <a:off x="5940425" y="6235700"/>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000">
                <a:solidFill>
                  <a:srgbClr val="003366"/>
                </a:solidFill>
                <a:latin typeface="Arial" charset="0"/>
                <a:cs typeface="+mn-cs"/>
              </a:defRPr>
            </a:lvl1pPr>
          </a:lstStyle>
          <a:p>
            <a:endParaRPr lang="de-DE"/>
          </a:p>
        </p:txBody>
      </p:sp>
      <p:sp>
        <p:nvSpPr>
          <p:cNvPr id="4102" name="Rectangle 6">
            <a:extLst>
              <a:ext uri="{FF2B5EF4-FFF2-40B4-BE49-F238E27FC236}">
                <a16:creationId xmlns:a16="http://schemas.microsoft.com/office/drawing/2014/main" id="{A58EC845-FDFF-4B12-B913-B7D39892A27F}"/>
              </a:ext>
            </a:extLst>
          </p:cNvPr>
          <p:cNvSpPr>
            <a:spLocks noGrp="1" noChangeArrowheads="1"/>
          </p:cNvSpPr>
          <p:nvPr>
            <p:ph type="sldNum" sz="quarter" idx="4"/>
          </p:nvPr>
        </p:nvSpPr>
        <p:spPr bwMode="auto">
          <a:xfrm>
            <a:off x="323850" y="62325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solidFill>
                  <a:srgbClr val="003366"/>
                </a:solidFill>
              </a:defRPr>
            </a:lvl1pPr>
          </a:lstStyle>
          <a:p>
            <a:fld id="{A07BD1DE-4C2E-43A0-B151-97937DF7F3F2}" type="slidenum">
              <a:rPr lang="de-DE" smtClean="0"/>
              <a:t>‹#›</a:t>
            </a:fld>
            <a:endParaRPr lang="de-DE"/>
          </a:p>
        </p:txBody>
      </p:sp>
      <p:grpSp>
        <p:nvGrpSpPr>
          <p:cNvPr id="1030" name="Group 21">
            <a:extLst>
              <a:ext uri="{FF2B5EF4-FFF2-40B4-BE49-F238E27FC236}">
                <a16:creationId xmlns:a16="http://schemas.microsoft.com/office/drawing/2014/main" id="{0B89C804-CC64-4C7E-AC39-B0373945D267}"/>
              </a:ext>
            </a:extLst>
          </p:cNvPr>
          <p:cNvGrpSpPr>
            <a:grpSpLocks/>
          </p:cNvGrpSpPr>
          <p:nvPr/>
        </p:nvGrpSpPr>
        <p:grpSpPr bwMode="auto">
          <a:xfrm>
            <a:off x="-3175" y="2438400"/>
            <a:ext cx="9144000" cy="4419600"/>
            <a:chOff x="-2" y="1536"/>
            <a:chExt cx="5760" cy="2784"/>
          </a:xfrm>
        </p:grpSpPr>
        <p:sp>
          <p:nvSpPr>
            <p:cNvPr id="1032" name="Rectangle 15">
              <a:extLst>
                <a:ext uri="{FF2B5EF4-FFF2-40B4-BE49-F238E27FC236}">
                  <a16:creationId xmlns:a16="http://schemas.microsoft.com/office/drawing/2014/main" id="{6D63F74B-EA5D-447E-8D91-3BF4DCA42A1A}"/>
                </a:ext>
              </a:extLst>
            </p:cNvPr>
            <p:cNvSpPr>
              <a:spLocks noChangeArrowheads="1"/>
            </p:cNvSpPr>
            <p:nvPr/>
          </p:nvSpPr>
          <p:spPr bwMode="auto">
            <a:xfrm>
              <a:off x="-2" y="1536"/>
              <a:ext cx="156" cy="817"/>
            </a:xfrm>
            <a:prstGeom prst="rect">
              <a:avLst/>
            </a:prstGeom>
            <a:solidFill>
              <a:srgbClr val="457BA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33" name="Line 13">
              <a:extLst>
                <a:ext uri="{FF2B5EF4-FFF2-40B4-BE49-F238E27FC236}">
                  <a16:creationId xmlns:a16="http://schemas.microsoft.com/office/drawing/2014/main" id="{47D139A5-14BD-45A0-9D82-603CD5E2FA7B}"/>
                </a:ext>
              </a:extLst>
            </p:cNvPr>
            <p:cNvSpPr>
              <a:spLocks noChangeShapeType="1"/>
            </p:cNvSpPr>
            <p:nvPr/>
          </p:nvSpPr>
          <p:spPr bwMode="auto">
            <a:xfrm>
              <a:off x="-2" y="3953"/>
              <a:ext cx="5760" cy="0"/>
            </a:xfrm>
            <a:prstGeom prst="line">
              <a:avLst/>
            </a:prstGeom>
            <a:noFill/>
            <a:ln w="6350">
              <a:solidFill>
                <a:srgbClr val="E4E5EA"/>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sz="1800"/>
            </a:p>
          </p:txBody>
        </p:sp>
        <p:sp>
          <p:nvSpPr>
            <p:cNvPr id="1034" name="Rectangle 16">
              <a:extLst>
                <a:ext uri="{FF2B5EF4-FFF2-40B4-BE49-F238E27FC236}">
                  <a16:creationId xmlns:a16="http://schemas.microsoft.com/office/drawing/2014/main" id="{E418D7F1-D147-41AE-AECB-DB87BF6B42BF}"/>
                </a:ext>
              </a:extLst>
            </p:cNvPr>
            <p:cNvSpPr>
              <a:spLocks noChangeArrowheads="1"/>
            </p:cNvSpPr>
            <p:nvPr/>
          </p:nvSpPr>
          <p:spPr bwMode="auto">
            <a:xfrm>
              <a:off x="-2" y="3176"/>
              <a:ext cx="156" cy="778"/>
            </a:xfrm>
            <a:prstGeom prst="rect">
              <a:avLst/>
            </a:prstGeom>
            <a:solidFill>
              <a:srgbClr val="457BA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35" name="Rectangle 17">
              <a:extLst>
                <a:ext uri="{FF2B5EF4-FFF2-40B4-BE49-F238E27FC236}">
                  <a16:creationId xmlns:a16="http://schemas.microsoft.com/office/drawing/2014/main" id="{3DB1B801-C6B4-43E7-BDE0-6F379B779B48}"/>
                </a:ext>
              </a:extLst>
            </p:cNvPr>
            <p:cNvSpPr>
              <a:spLocks noChangeArrowheads="1"/>
            </p:cNvSpPr>
            <p:nvPr/>
          </p:nvSpPr>
          <p:spPr bwMode="auto">
            <a:xfrm>
              <a:off x="-2" y="3952"/>
              <a:ext cx="156" cy="368"/>
            </a:xfrm>
            <a:prstGeom prst="rect">
              <a:avLst/>
            </a:prstGeom>
            <a:solidFill>
              <a:srgbClr val="E4E5E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sp>
          <p:nvSpPr>
            <p:cNvPr id="1036" name="Rectangle 18">
              <a:extLst>
                <a:ext uri="{FF2B5EF4-FFF2-40B4-BE49-F238E27FC236}">
                  <a16:creationId xmlns:a16="http://schemas.microsoft.com/office/drawing/2014/main" id="{CA9D0E4F-BFCC-4725-AB32-76E6F33C3203}"/>
                </a:ext>
              </a:extLst>
            </p:cNvPr>
            <p:cNvSpPr>
              <a:spLocks noChangeArrowheads="1"/>
            </p:cNvSpPr>
            <p:nvPr/>
          </p:nvSpPr>
          <p:spPr bwMode="auto">
            <a:xfrm>
              <a:off x="-2" y="2354"/>
              <a:ext cx="156" cy="821"/>
            </a:xfrm>
            <a:prstGeom prst="rect">
              <a:avLst/>
            </a:prstGeom>
            <a:solidFill>
              <a:srgbClr val="9CC1D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de-DE" altLang="de-DE" sz="1800"/>
            </a:p>
          </p:txBody>
        </p:sp>
      </p:grpSp>
      <p:pic>
        <p:nvPicPr>
          <p:cNvPr id="1031" name="Grafik 12">
            <a:extLst>
              <a:ext uri="{FF2B5EF4-FFF2-40B4-BE49-F238E27FC236}">
                <a16:creationId xmlns:a16="http://schemas.microsoft.com/office/drawing/2014/main" id="{ECA80FA3-26D9-42EE-B8DE-D995F2436E22}"/>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3940175" y="6346825"/>
            <a:ext cx="1257300"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34111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fontAlgn="base" hangingPunct="1">
        <a:spcBef>
          <a:spcPct val="0"/>
        </a:spcBef>
        <a:spcAft>
          <a:spcPct val="0"/>
        </a:spcAft>
        <a:defRPr sz="2800">
          <a:solidFill>
            <a:srgbClr val="4D4D4D"/>
          </a:solidFill>
          <a:latin typeface="+mj-lt"/>
          <a:ea typeface="+mj-ea"/>
          <a:cs typeface="+mj-cs"/>
        </a:defRPr>
      </a:lvl1pPr>
      <a:lvl2pPr algn="l" rtl="0" eaLnBrk="1" fontAlgn="base" hangingPunct="1">
        <a:spcBef>
          <a:spcPct val="0"/>
        </a:spcBef>
        <a:spcAft>
          <a:spcPct val="0"/>
        </a:spcAft>
        <a:defRPr sz="2800">
          <a:solidFill>
            <a:srgbClr val="4D4D4D"/>
          </a:solidFill>
          <a:latin typeface="Arial" charset="0"/>
        </a:defRPr>
      </a:lvl2pPr>
      <a:lvl3pPr algn="l" rtl="0" eaLnBrk="1" fontAlgn="base" hangingPunct="1">
        <a:spcBef>
          <a:spcPct val="0"/>
        </a:spcBef>
        <a:spcAft>
          <a:spcPct val="0"/>
        </a:spcAft>
        <a:defRPr sz="2800">
          <a:solidFill>
            <a:srgbClr val="4D4D4D"/>
          </a:solidFill>
          <a:latin typeface="Arial" charset="0"/>
        </a:defRPr>
      </a:lvl3pPr>
      <a:lvl4pPr algn="l" rtl="0" eaLnBrk="1" fontAlgn="base" hangingPunct="1">
        <a:spcBef>
          <a:spcPct val="0"/>
        </a:spcBef>
        <a:spcAft>
          <a:spcPct val="0"/>
        </a:spcAft>
        <a:defRPr sz="2800">
          <a:solidFill>
            <a:srgbClr val="4D4D4D"/>
          </a:solidFill>
          <a:latin typeface="Arial" charset="0"/>
        </a:defRPr>
      </a:lvl4pPr>
      <a:lvl5pPr algn="l" rtl="0" eaLnBrk="1" fontAlgn="base" hangingPunct="1">
        <a:spcBef>
          <a:spcPct val="0"/>
        </a:spcBef>
        <a:spcAft>
          <a:spcPct val="0"/>
        </a:spcAft>
        <a:defRPr sz="2800">
          <a:solidFill>
            <a:srgbClr val="4D4D4D"/>
          </a:solidFill>
          <a:latin typeface="Arial" charset="0"/>
        </a:defRPr>
      </a:lvl5pPr>
      <a:lvl6pPr marL="457200" algn="l" rtl="0" eaLnBrk="1" fontAlgn="base" hangingPunct="1">
        <a:spcBef>
          <a:spcPct val="0"/>
        </a:spcBef>
        <a:spcAft>
          <a:spcPct val="0"/>
        </a:spcAft>
        <a:defRPr sz="2800">
          <a:solidFill>
            <a:srgbClr val="4D4D4D"/>
          </a:solidFill>
          <a:latin typeface="Arial" charset="0"/>
        </a:defRPr>
      </a:lvl6pPr>
      <a:lvl7pPr marL="914400" algn="l" rtl="0" eaLnBrk="1" fontAlgn="base" hangingPunct="1">
        <a:spcBef>
          <a:spcPct val="0"/>
        </a:spcBef>
        <a:spcAft>
          <a:spcPct val="0"/>
        </a:spcAft>
        <a:defRPr sz="2800">
          <a:solidFill>
            <a:srgbClr val="4D4D4D"/>
          </a:solidFill>
          <a:latin typeface="Arial" charset="0"/>
        </a:defRPr>
      </a:lvl7pPr>
      <a:lvl8pPr marL="1371600" algn="l" rtl="0" eaLnBrk="1" fontAlgn="base" hangingPunct="1">
        <a:spcBef>
          <a:spcPct val="0"/>
        </a:spcBef>
        <a:spcAft>
          <a:spcPct val="0"/>
        </a:spcAft>
        <a:defRPr sz="2800">
          <a:solidFill>
            <a:srgbClr val="4D4D4D"/>
          </a:solidFill>
          <a:latin typeface="Arial" charset="0"/>
        </a:defRPr>
      </a:lvl8pPr>
      <a:lvl9pPr marL="1828800" algn="l" rtl="0" eaLnBrk="1" fontAlgn="base" hangingPunct="1">
        <a:spcBef>
          <a:spcPct val="0"/>
        </a:spcBef>
        <a:spcAft>
          <a:spcPct val="0"/>
        </a:spcAft>
        <a:defRPr sz="2800">
          <a:solidFill>
            <a:srgbClr val="4D4D4D"/>
          </a:solidFill>
          <a:latin typeface="Arial" charset="0"/>
        </a:defRPr>
      </a:lvl9pPr>
    </p:titleStyle>
    <p:bodyStyle>
      <a:lvl1pPr marL="342900" indent="-160338" algn="l" rtl="0" eaLnBrk="1" fontAlgn="base" hangingPunct="1">
        <a:spcBef>
          <a:spcPct val="20000"/>
        </a:spcBef>
        <a:spcAft>
          <a:spcPct val="0"/>
        </a:spcAft>
        <a:buChar char="•"/>
        <a:defRPr sz="2000">
          <a:solidFill>
            <a:srgbClr val="4D4D4D"/>
          </a:solidFill>
          <a:latin typeface="+mn-lt"/>
          <a:ea typeface="+mn-ea"/>
          <a:cs typeface="+mn-cs"/>
        </a:defRPr>
      </a:lvl1pPr>
      <a:lvl2pPr marL="808038" indent="-285750" algn="l" rtl="0" eaLnBrk="1" fontAlgn="base" hangingPunct="1">
        <a:spcBef>
          <a:spcPct val="20000"/>
        </a:spcBef>
        <a:spcAft>
          <a:spcPct val="0"/>
        </a:spcAft>
        <a:buChar char="–"/>
        <a:defRPr sz="2000">
          <a:solidFill>
            <a:srgbClr val="4D4D4D"/>
          </a:solidFill>
          <a:latin typeface="+mn-lt"/>
        </a:defRPr>
      </a:lvl2pPr>
      <a:lvl3pPr marL="1216025" indent="-228600" algn="l" rtl="0" eaLnBrk="1" fontAlgn="base" hangingPunct="1">
        <a:spcBef>
          <a:spcPct val="20000"/>
        </a:spcBef>
        <a:spcAft>
          <a:spcPct val="0"/>
        </a:spcAft>
        <a:buChar char="•"/>
        <a:defRPr>
          <a:solidFill>
            <a:srgbClr val="4D4D4D"/>
          </a:solidFill>
          <a:latin typeface="+mn-lt"/>
        </a:defRPr>
      </a:lvl3pPr>
      <a:lvl4pPr marL="1624013" indent="-228600" algn="l" rtl="0" eaLnBrk="1" fontAlgn="base" hangingPunct="1">
        <a:spcBef>
          <a:spcPct val="20000"/>
        </a:spcBef>
        <a:spcAft>
          <a:spcPct val="0"/>
        </a:spcAft>
        <a:buChar char="–"/>
        <a:defRPr>
          <a:solidFill>
            <a:srgbClr val="4D4D4D"/>
          </a:solidFill>
          <a:latin typeface="+mn-lt"/>
        </a:defRPr>
      </a:lvl4pPr>
      <a:lvl5pPr marL="2057400" indent="-228600" algn="l" rtl="0" eaLnBrk="1" fontAlgn="base" hangingPunct="1">
        <a:spcBef>
          <a:spcPct val="20000"/>
        </a:spcBef>
        <a:spcAft>
          <a:spcPct val="0"/>
        </a:spcAft>
        <a:buChar char="»"/>
        <a:defRPr>
          <a:solidFill>
            <a:srgbClr val="4D4D4D"/>
          </a:solidFill>
          <a:latin typeface="+mn-lt"/>
        </a:defRPr>
      </a:lvl5pPr>
      <a:lvl6pPr marL="2514600" indent="-228600" algn="l" rtl="0" eaLnBrk="1" fontAlgn="base" hangingPunct="1">
        <a:spcBef>
          <a:spcPct val="20000"/>
        </a:spcBef>
        <a:spcAft>
          <a:spcPct val="0"/>
        </a:spcAft>
        <a:buChar char="»"/>
        <a:defRPr>
          <a:solidFill>
            <a:srgbClr val="4D4D4D"/>
          </a:solidFill>
          <a:latin typeface="+mn-lt"/>
        </a:defRPr>
      </a:lvl6pPr>
      <a:lvl7pPr marL="2971800" indent="-228600" algn="l" rtl="0" eaLnBrk="1" fontAlgn="base" hangingPunct="1">
        <a:spcBef>
          <a:spcPct val="20000"/>
        </a:spcBef>
        <a:spcAft>
          <a:spcPct val="0"/>
        </a:spcAft>
        <a:buChar char="»"/>
        <a:defRPr>
          <a:solidFill>
            <a:srgbClr val="4D4D4D"/>
          </a:solidFill>
          <a:latin typeface="+mn-lt"/>
        </a:defRPr>
      </a:lvl7pPr>
      <a:lvl8pPr marL="3429000" indent="-228600" algn="l" rtl="0" eaLnBrk="1" fontAlgn="base" hangingPunct="1">
        <a:spcBef>
          <a:spcPct val="20000"/>
        </a:spcBef>
        <a:spcAft>
          <a:spcPct val="0"/>
        </a:spcAft>
        <a:buChar char="»"/>
        <a:defRPr>
          <a:solidFill>
            <a:srgbClr val="4D4D4D"/>
          </a:solidFill>
          <a:latin typeface="+mn-lt"/>
        </a:defRPr>
      </a:lvl8pPr>
      <a:lvl9pPr marL="3886200" indent="-228600" algn="l" rtl="0" eaLnBrk="1" fontAlgn="base" hangingPunct="1">
        <a:spcBef>
          <a:spcPct val="20000"/>
        </a:spcBef>
        <a:spcAft>
          <a:spcPct val="0"/>
        </a:spcAft>
        <a:buChar char="»"/>
        <a:defRPr>
          <a:solidFill>
            <a:srgbClr val="4D4D4D"/>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9.w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DC2F1-9DF9-404E-B6D2-F6863027E267}"/>
              </a:ext>
            </a:extLst>
          </p:cNvPr>
          <p:cNvSpPr>
            <a:spLocks noGrp="1"/>
          </p:cNvSpPr>
          <p:nvPr>
            <p:ph type="ctrTitle"/>
          </p:nvPr>
        </p:nvSpPr>
        <p:spPr/>
        <p:txBody>
          <a:bodyPr/>
          <a:lstStyle/>
          <a:p>
            <a:r>
              <a:rPr lang="de-DE" dirty="0"/>
              <a:t>Einführung in die Computerkartographie</a:t>
            </a:r>
            <a:br>
              <a:rPr lang="de-DE" dirty="0"/>
            </a:br>
            <a:r>
              <a:rPr lang="de-DE" i="1" dirty="0"/>
              <a:t>SS 2022</a:t>
            </a:r>
          </a:p>
        </p:txBody>
      </p:sp>
      <p:sp>
        <p:nvSpPr>
          <p:cNvPr id="3" name="Subtitle 2">
            <a:extLst>
              <a:ext uri="{FF2B5EF4-FFF2-40B4-BE49-F238E27FC236}">
                <a16:creationId xmlns:a16="http://schemas.microsoft.com/office/drawing/2014/main" id="{DBF8F6CE-748D-43D3-A49B-E45E853F9796}"/>
              </a:ext>
            </a:extLst>
          </p:cNvPr>
          <p:cNvSpPr>
            <a:spLocks noGrp="1"/>
          </p:cNvSpPr>
          <p:nvPr>
            <p:ph type="subTitle" idx="1"/>
          </p:nvPr>
        </p:nvSpPr>
        <p:spPr/>
        <p:txBody>
          <a:bodyPr/>
          <a:lstStyle/>
          <a:p>
            <a:r>
              <a:rPr lang="de-DE" dirty="0"/>
              <a:t>Andreas Schönberg M.Sc.</a:t>
            </a:r>
          </a:p>
        </p:txBody>
      </p:sp>
    </p:spTree>
    <p:extLst>
      <p:ext uri="{BB962C8B-B14F-4D97-AF65-F5344CB8AC3E}">
        <p14:creationId xmlns:p14="http://schemas.microsoft.com/office/powerpoint/2010/main" val="3897718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 - Sehwinkel</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318293"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0" name="TextBox 9">
            <a:extLst>
              <a:ext uri="{FF2B5EF4-FFF2-40B4-BE49-F238E27FC236}">
                <a16:creationId xmlns:a16="http://schemas.microsoft.com/office/drawing/2014/main" id="{5BCBC30E-D40C-4FDB-9851-CADBB8928B5B}"/>
              </a:ext>
            </a:extLst>
          </p:cNvPr>
          <p:cNvSpPr txBox="1"/>
          <p:nvPr/>
        </p:nvSpPr>
        <p:spPr>
          <a:xfrm>
            <a:off x="457200" y="1133655"/>
            <a:ext cx="7816788" cy="2308324"/>
          </a:xfrm>
          <a:prstGeom prst="rect">
            <a:avLst/>
          </a:prstGeom>
          <a:noFill/>
        </p:spPr>
        <p:txBody>
          <a:bodyPr wrap="square" rtlCol="0">
            <a:spAutoFit/>
          </a:bodyPr>
          <a:lstStyle/>
          <a:p>
            <a:r>
              <a:rPr lang="de-DE" dirty="0"/>
              <a:t>Bei einer Höhe von </a:t>
            </a:r>
            <a:r>
              <a:rPr lang="de-DE" dirty="0" err="1"/>
              <a:t>ca</a:t>
            </a:r>
            <a:r>
              <a:rPr lang="de-DE" dirty="0"/>
              <a:t> 3000m hat die Zugspitze eine Objekthöhe von </a:t>
            </a:r>
            <a:r>
              <a:rPr lang="de-DE" dirty="0" err="1"/>
              <a:t>ca</a:t>
            </a:r>
            <a:r>
              <a:rPr lang="de-DE" dirty="0"/>
              <a:t> 2000m, um welche Sie das Alpenvorland (</a:t>
            </a:r>
            <a:r>
              <a:rPr lang="de-DE" dirty="0" err="1"/>
              <a:t>ca</a:t>
            </a:r>
            <a:r>
              <a:rPr lang="de-DE" dirty="0"/>
              <a:t> 1000m) überragt.</a:t>
            </a:r>
          </a:p>
          <a:p>
            <a:endParaRPr lang="de-DE" dirty="0"/>
          </a:p>
          <a:p>
            <a:r>
              <a:rPr lang="de-DE" dirty="0"/>
              <a:t>Bei einer Entfernung von </a:t>
            </a:r>
            <a:r>
              <a:rPr lang="de-DE" dirty="0" err="1"/>
              <a:t>ca</a:t>
            </a:r>
            <a:r>
              <a:rPr lang="de-DE" dirty="0"/>
              <a:t> 450km (Marburg – Zugspitze)</a:t>
            </a:r>
          </a:p>
          <a:p>
            <a:r>
              <a:rPr lang="de-DE" dirty="0"/>
              <a:t>hat die Zugspitze eine scheinbare Größe von 0.25 Grad (also der halbe Mond)</a:t>
            </a:r>
          </a:p>
          <a:p>
            <a:endParaRPr lang="de-DE" dirty="0"/>
          </a:p>
          <a:p>
            <a:endParaRPr lang="de-DE" dirty="0"/>
          </a:p>
        </p:txBody>
      </p:sp>
      <p:pic>
        <p:nvPicPr>
          <p:cNvPr id="15" name="Picture 14">
            <a:extLst>
              <a:ext uri="{FF2B5EF4-FFF2-40B4-BE49-F238E27FC236}">
                <a16:creationId xmlns:a16="http://schemas.microsoft.com/office/drawing/2014/main" id="{E375DD0A-8AEE-4C19-9448-892B5FC6A7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653" y="2799012"/>
            <a:ext cx="5297359" cy="3818282"/>
          </a:xfrm>
          <a:prstGeom prst="rect">
            <a:avLst/>
          </a:prstGeom>
        </p:spPr>
      </p:pic>
    </p:spTree>
    <p:extLst>
      <p:ext uri="{BB962C8B-B14F-4D97-AF65-F5344CB8AC3E}">
        <p14:creationId xmlns:p14="http://schemas.microsoft.com/office/powerpoint/2010/main" val="519807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pic>
        <p:nvPicPr>
          <p:cNvPr id="13" name="Picture 12">
            <a:extLst>
              <a:ext uri="{FF2B5EF4-FFF2-40B4-BE49-F238E27FC236}">
                <a16:creationId xmlns:a16="http://schemas.microsoft.com/office/drawing/2014/main" id="{8D21F28E-2CB1-4E72-BB47-859DFDE55C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0499" y="1277940"/>
            <a:ext cx="5663001" cy="4715117"/>
          </a:xfrm>
          <a:prstGeom prst="rect">
            <a:avLst/>
          </a:prstGeom>
        </p:spPr>
      </p:pic>
      <p:sp>
        <p:nvSpPr>
          <p:cNvPr id="7" name="Text Box 3">
            <a:extLst>
              <a:ext uri="{FF2B5EF4-FFF2-40B4-BE49-F238E27FC236}">
                <a16:creationId xmlns:a16="http://schemas.microsoft.com/office/drawing/2014/main" id="{E58EBAB1-70FE-409E-95C5-454AF5577246}"/>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spTree>
    <p:extLst>
      <p:ext uri="{BB962C8B-B14F-4D97-AF65-F5344CB8AC3E}">
        <p14:creationId xmlns:p14="http://schemas.microsoft.com/office/powerpoint/2010/main" val="32069666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pic>
        <p:nvPicPr>
          <p:cNvPr id="3" name="Picture 2">
            <a:extLst>
              <a:ext uri="{FF2B5EF4-FFF2-40B4-BE49-F238E27FC236}">
                <a16:creationId xmlns:a16="http://schemas.microsoft.com/office/drawing/2014/main" id="{E3E7D4E0-5F2A-4193-A446-75A1A0EDE7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626" y="1462088"/>
            <a:ext cx="7751394" cy="4371278"/>
          </a:xfrm>
          <a:prstGeom prst="rect">
            <a:avLst/>
          </a:prstGeom>
        </p:spPr>
      </p:pic>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spTree>
    <p:extLst>
      <p:ext uri="{BB962C8B-B14F-4D97-AF65-F5344CB8AC3E}">
        <p14:creationId xmlns:p14="http://schemas.microsoft.com/office/powerpoint/2010/main" val="1685713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Erdkrümmung</a:t>
            </a:r>
          </a:p>
        </p:txBody>
      </p:sp>
      <p:pic>
        <p:nvPicPr>
          <p:cNvPr id="13" name="Picture 12">
            <a:extLst>
              <a:ext uri="{FF2B5EF4-FFF2-40B4-BE49-F238E27FC236}">
                <a16:creationId xmlns:a16="http://schemas.microsoft.com/office/drawing/2014/main" id="{2CD61137-7FAA-42EC-8F11-57647C6337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8399"/>
            <a:ext cx="7816788" cy="6040245"/>
          </a:xfrm>
          <a:prstGeom prst="rect">
            <a:avLst/>
          </a:prstGeom>
        </p:spPr>
      </p:pic>
      <p:pic>
        <p:nvPicPr>
          <p:cNvPr id="3" name="Picture 2">
            <a:extLst>
              <a:ext uri="{FF2B5EF4-FFF2-40B4-BE49-F238E27FC236}">
                <a16:creationId xmlns:a16="http://schemas.microsoft.com/office/drawing/2014/main" id="{34705058-FBEB-4F61-AB2D-65CB0B4A80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8116" y="1780346"/>
            <a:ext cx="4696288" cy="3125967"/>
          </a:xfrm>
          <a:prstGeom prst="rect">
            <a:avLst/>
          </a:prstGeom>
        </p:spPr>
      </p:pic>
      <p:sp>
        <p:nvSpPr>
          <p:cNvPr id="9" name="Text Box 4">
            <a:extLst>
              <a:ext uri="{FF2B5EF4-FFF2-40B4-BE49-F238E27FC236}">
                <a16:creationId xmlns:a16="http://schemas.microsoft.com/office/drawing/2014/main" id="{5C1BD577-C9A3-4999-9B98-FD56604353A6}"/>
              </a:ext>
            </a:extLst>
          </p:cNvPr>
          <p:cNvSpPr txBox="1">
            <a:spLocks noChangeArrowheads="1"/>
          </p:cNvSpPr>
          <p:nvPr/>
        </p:nvSpPr>
        <p:spPr bwMode="auto">
          <a:xfrm>
            <a:off x="762177" y="6069368"/>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0" name="Text Box 4">
            <a:extLst>
              <a:ext uri="{FF2B5EF4-FFF2-40B4-BE49-F238E27FC236}">
                <a16:creationId xmlns:a16="http://schemas.microsoft.com/office/drawing/2014/main" id="{BFE7CCE1-30F0-4E4A-8317-AD222337D082}"/>
              </a:ext>
            </a:extLst>
          </p:cNvPr>
          <p:cNvSpPr txBox="1">
            <a:spLocks noChangeArrowheads="1"/>
          </p:cNvSpPr>
          <p:nvPr/>
        </p:nvSpPr>
        <p:spPr bwMode="auto">
          <a:xfrm>
            <a:off x="4066890" y="4906313"/>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Aufnahme von der ISS (Quelle: Wikipedia)</a:t>
            </a:r>
            <a:endParaRPr lang="de-DE" sz="1000" dirty="0">
              <a:solidFill>
                <a:schemeClr val="accent6">
                  <a:lumMod val="75000"/>
                </a:schemeClr>
              </a:solidFill>
            </a:endParaRPr>
          </a:p>
        </p:txBody>
      </p:sp>
    </p:spTree>
    <p:extLst>
      <p:ext uri="{BB962C8B-B14F-4D97-AF65-F5344CB8AC3E}">
        <p14:creationId xmlns:p14="http://schemas.microsoft.com/office/powerpoint/2010/main" val="3346858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Sichtweite</a:t>
            </a:r>
          </a:p>
        </p:txBody>
      </p:sp>
      <p:sp>
        <p:nvSpPr>
          <p:cNvPr id="11" name="TextBox 10">
            <a:extLst>
              <a:ext uri="{FF2B5EF4-FFF2-40B4-BE49-F238E27FC236}">
                <a16:creationId xmlns:a16="http://schemas.microsoft.com/office/drawing/2014/main" id="{8BD8703C-9E34-492C-88D1-19F8E5A04DBE}"/>
              </a:ext>
            </a:extLst>
          </p:cNvPr>
          <p:cNvSpPr txBox="1"/>
          <p:nvPr/>
        </p:nvSpPr>
        <p:spPr>
          <a:xfrm>
            <a:off x="457200" y="1296991"/>
            <a:ext cx="7816788" cy="646331"/>
          </a:xfrm>
          <a:prstGeom prst="rect">
            <a:avLst/>
          </a:prstGeom>
          <a:noFill/>
        </p:spPr>
        <p:txBody>
          <a:bodyPr wrap="square" rtlCol="0">
            <a:spAutoFit/>
          </a:bodyPr>
          <a:lstStyle/>
          <a:p>
            <a:r>
              <a:rPr lang="de-DE" dirty="0"/>
              <a:t>c = f * ( √a + √b )</a:t>
            </a:r>
          </a:p>
          <a:p>
            <a:endParaRPr lang="de-DE" dirty="0"/>
          </a:p>
        </p:txBody>
      </p:sp>
      <p:pic>
        <p:nvPicPr>
          <p:cNvPr id="13" name="Picture 12">
            <a:extLst>
              <a:ext uri="{FF2B5EF4-FFF2-40B4-BE49-F238E27FC236}">
                <a16:creationId xmlns:a16="http://schemas.microsoft.com/office/drawing/2014/main" id="{2CD61137-7FAA-42EC-8F11-57647C6337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8399"/>
            <a:ext cx="7816789" cy="6040245"/>
          </a:xfrm>
          <a:prstGeom prst="rect">
            <a:avLst/>
          </a:prstGeom>
        </p:spPr>
      </p:pic>
      <p:sp>
        <p:nvSpPr>
          <p:cNvPr id="14" name="Text Box 4">
            <a:extLst>
              <a:ext uri="{FF2B5EF4-FFF2-40B4-BE49-F238E27FC236}">
                <a16:creationId xmlns:a16="http://schemas.microsoft.com/office/drawing/2014/main" id="{915D9CEC-FBF3-4408-ADE5-21CF0F23B802}"/>
              </a:ext>
            </a:extLst>
          </p:cNvPr>
          <p:cNvSpPr txBox="1">
            <a:spLocks noChangeArrowheads="1"/>
          </p:cNvSpPr>
          <p:nvPr/>
        </p:nvSpPr>
        <p:spPr bwMode="auto">
          <a:xfrm>
            <a:off x="762177" y="6069368"/>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5" name="TextBox 14">
            <a:extLst>
              <a:ext uri="{FF2B5EF4-FFF2-40B4-BE49-F238E27FC236}">
                <a16:creationId xmlns:a16="http://schemas.microsoft.com/office/drawing/2014/main" id="{94A6DE20-DA42-4BFD-BB58-A15AD84C1F2D}"/>
              </a:ext>
            </a:extLst>
          </p:cNvPr>
          <p:cNvSpPr txBox="1"/>
          <p:nvPr/>
        </p:nvSpPr>
        <p:spPr>
          <a:xfrm>
            <a:off x="4243526" y="1296991"/>
            <a:ext cx="4585712" cy="923330"/>
          </a:xfrm>
          <a:prstGeom prst="rect">
            <a:avLst/>
          </a:prstGeom>
          <a:noFill/>
        </p:spPr>
        <p:txBody>
          <a:bodyPr wrap="square" rtlCol="0">
            <a:spAutoFit/>
          </a:bodyPr>
          <a:lstStyle/>
          <a:p>
            <a:r>
              <a:rPr lang="de-DE" dirty="0"/>
              <a:t>Durch die Erdkrümmung beträgt die Sichtweite auf Augenhöhe 1.70 m </a:t>
            </a:r>
          </a:p>
          <a:p>
            <a:r>
              <a:rPr lang="de-DE" dirty="0"/>
              <a:t>am Strand etwa 4.65 km</a:t>
            </a:r>
          </a:p>
        </p:txBody>
      </p:sp>
      <p:sp>
        <p:nvSpPr>
          <p:cNvPr id="16" name="TextBox 15">
            <a:extLst>
              <a:ext uri="{FF2B5EF4-FFF2-40B4-BE49-F238E27FC236}">
                <a16:creationId xmlns:a16="http://schemas.microsoft.com/office/drawing/2014/main" id="{465529A8-7EA8-4BF3-A253-746F8CA0DCE2}"/>
              </a:ext>
            </a:extLst>
          </p:cNvPr>
          <p:cNvSpPr txBox="1"/>
          <p:nvPr/>
        </p:nvSpPr>
        <p:spPr>
          <a:xfrm>
            <a:off x="4243526" y="2361729"/>
            <a:ext cx="4585712" cy="646331"/>
          </a:xfrm>
          <a:prstGeom prst="rect">
            <a:avLst/>
          </a:prstGeom>
          <a:noFill/>
        </p:spPr>
        <p:txBody>
          <a:bodyPr wrap="square" rtlCol="0">
            <a:spAutoFit/>
          </a:bodyPr>
          <a:lstStyle/>
          <a:p>
            <a:r>
              <a:rPr lang="de-DE" dirty="0"/>
              <a:t>Vom Mast der Gorch Fock auf 37 m Höhe </a:t>
            </a:r>
          </a:p>
          <a:p>
            <a:r>
              <a:rPr lang="de-DE" dirty="0"/>
              <a:t>etwa 21.7 km</a:t>
            </a:r>
          </a:p>
        </p:txBody>
      </p:sp>
    </p:spTree>
    <p:extLst>
      <p:ext uri="{BB962C8B-B14F-4D97-AF65-F5344CB8AC3E}">
        <p14:creationId xmlns:p14="http://schemas.microsoft.com/office/powerpoint/2010/main" val="3027201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7" name="Text Box 3">
            <a:extLst>
              <a:ext uri="{FF2B5EF4-FFF2-40B4-BE49-F238E27FC236}">
                <a16:creationId xmlns:a16="http://schemas.microsoft.com/office/drawing/2014/main" id="{220094CA-7F79-49E1-BB90-485AB24B379D}"/>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Sichtweite und scheinbare Größe (Sehwinkel)</a:t>
            </a:r>
          </a:p>
        </p:txBody>
      </p:sp>
      <p:sp>
        <p:nvSpPr>
          <p:cNvPr id="11" name="TextBox 10">
            <a:extLst>
              <a:ext uri="{FF2B5EF4-FFF2-40B4-BE49-F238E27FC236}">
                <a16:creationId xmlns:a16="http://schemas.microsoft.com/office/drawing/2014/main" id="{8BD8703C-9E34-492C-88D1-19F8E5A04DBE}"/>
              </a:ext>
            </a:extLst>
          </p:cNvPr>
          <p:cNvSpPr txBox="1"/>
          <p:nvPr/>
        </p:nvSpPr>
        <p:spPr>
          <a:xfrm>
            <a:off x="457200" y="1296991"/>
            <a:ext cx="7816788" cy="646331"/>
          </a:xfrm>
          <a:prstGeom prst="rect">
            <a:avLst/>
          </a:prstGeom>
          <a:noFill/>
        </p:spPr>
        <p:txBody>
          <a:bodyPr wrap="square" rtlCol="0">
            <a:spAutoFit/>
          </a:bodyPr>
          <a:lstStyle/>
          <a:p>
            <a:r>
              <a:rPr lang="de-DE" dirty="0"/>
              <a:t>Von der Zugspitze mit </a:t>
            </a:r>
            <a:r>
              <a:rPr lang="de-DE" dirty="0" err="1"/>
              <a:t>ca</a:t>
            </a:r>
            <a:r>
              <a:rPr lang="de-DE" dirty="0"/>
              <a:t> 3000m beträgt die Sichtweite etwa 60 km.</a:t>
            </a:r>
          </a:p>
          <a:p>
            <a:endParaRPr lang="de-DE" dirty="0"/>
          </a:p>
        </p:txBody>
      </p:sp>
      <p:pic>
        <p:nvPicPr>
          <p:cNvPr id="13" name="Picture 12">
            <a:extLst>
              <a:ext uri="{FF2B5EF4-FFF2-40B4-BE49-F238E27FC236}">
                <a16:creationId xmlns:a16="http://schemas.microsoft.com/office/drawing/2014/main" id="{2CD61137-7FAA-42EC-8F11-57647C6337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8399"/>
            <a:ext cx="7816789" cy="6040245"/>
          </a:xfrm>
          <a:prstGeom prst="rect">
            <a:avLst/>
          </a:prstGeom>
        </p:spPr>
      </p:pic>
      <p:sp>
        <p:nvSpPr>
          <p:cNvPr id="14" name="Text Box 4">
            <a:extLst>
              <a:ext uri="{FF2B5EF4-FFF2-40B4-BE49-F238E27FC236}">
                <a16:creationId xmlns:a16="http://schemas.microsoft.com/office/drawing/2014/main" id="{915D9CEC-FBF3-4408-ADE5-21CF0F23B802}"/>
              </a:ext>
            </a:extLst>
          </p:cNvPr>
          <p:cNvSpPr txBox="1">
            <a:spLocks noChangeArrowheads="1"/>
          </p:cNvSpPr>
          <p:nvPr/>
        </p:nvSpPr>
        <p:spPr bwMode="auto">
          <a:xfrm>
            <a:off x="762177" y="6069368"/>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sp>
        <p:nvSpPr>
          <p:cNvPr id="10" name="TextBox 9">
            <a:extLst>
              <a:ext uri="{FF2B5EF4-FFF2-40B4-BE49-F238E27FC236}">
                <a16:creationId xmlns:a16="http://schemas.microsoft.com/office/drawing/2014/main" id="{CF099A46-75B5-47F2-890E-D5C00A28FBFE}"/>
              </a:ext>
            </a:extLst>
          </p:cNvPr>
          <p:cNvSpPr txBox="1"/>
          <p:nvPr/>
        </p:nvSpPr>
        <p:spPr>
          <a:xfrm>
            <a:off x="4267200" y="1823091"/>
            <a:ext cx="4113320" cy="2031325"/>
          </a:xfrm>
          <a:prstGeom prst="rect">
            <a:avLst/>
          </a:prstGeom>
          <a:noFill/>
        </p:spPr>
        <p:txBody>
          <a:bodyPr wrap="square" rtlCol="0">
            <a:spAutoFit/>
          </a:bodyPr>
          <a:lstStyle/>
          <a:p>
            <a:r>
              <a:rPr lang="de-DE" dirty="0"/>
              <a:t>Eine Anhöhe wie die Lahnberge mit einer Höhe von </a:t>
            </a:r>
            <a:r>
              <a:rPr lang="de-DE" dirty="0" err="1"/>
              <a:t>ca</a:t>
            </a:r>
            <a:r>
              <a:rPr lang="de-DE" dirty="0"/>
              <a:t> 300 Metern könnte man aus einer Höhe von 3000m noch in einer Entfernung von 123 km sehen und hätte eine scheinbare Größe von etwa 0.14 Grad.</a:t>
            </a:r>
          </a:p>
          <a:p>
            <a:endParaRPr lang="de-DE" dirty="0"/>
          </a:p>
        </p:txBody>
      </p:sp>
      <p:sp>
        <p:nvSpPr>
          <p:cNvPr id="17" name="TextBox 16">
            <a:extLst>
              <a:ext uri="{FF2B5EF4-FFF2-40B4-BE49-F238E27FC236}">
                <a16:creationId xmlns:a16="http://schemas.microsoft.com/office/drawing/2014/main" id="{1606A171-3809-4C00-83F1-C2903287E692}"/>
              </a:ext>
            </a:extLst>
          </p:cNvPr>
          <p:cNvSpPr txBox="1"/>
          <p:nvPr/>
        </p:nvSpPr>
        <p:spPr>
          <a:xfrm>
            <a:off x="4710908" y="3640609"/>
            <a:ext cx="4113320" cy="1754326"/>
          </a:xfrm>
          <a:prstGeom prst="rect">
            <a:avLst/>
          </a:prstGeom>
          <a:noFill/>
        </p:spPr>
        <p:txBody>
          <a:bodyPr wrap="square" rtlCol="0">
            <a:spAutoFit/>
          </a:bodyPr>
          <a:lstStyle/>
          <a:p>
            <a:r>
              <a:rPr lang="de-DE" dirty="0"/>
              <a:t>Vom Mast der Gorch Fock könnte man ein ebenso hohes Schiff auf eine Entfernung von 48 km sehen.</a:t>
            </a:r>
          </a:p>
          <a:p>
            <a:r>
              <a:rPr lang="de-DE" dirty="0"/>
              <a:t>Allerdings beträgt die scheinbare Größe 0.04 Grad.</a:t>
            </a:r>
          </a:p>
          <a:p>
            <a:endParaRPr lang="de-DE" dirty="0"/>
          </a:p>
        </p:txBody>
      </p:sp>
    </p:spTree>
    <p:extLst>
      <p:ext uri="{BB962C8B-B14F-4D97-AF65-F5344CB8AC3E}">
        <p14:creationId xmlns:p14="http://schemas.microsoft.com/office/powerpoint/2010/main" val="4251675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Sehwinkel und Sichtweite</a:t>
            </a:r>
          </a:p>
        </p:txBody>
      </p:sp>
      <p:pic>
        <p:nvPicPr>
          <p:cNvPr id="8" name="Picture 7">
            <a:extLst>
              <a:ext uri="{FF2B5EF4-FFF2-40B4-BE49-F238E27FC236}">
                <a16:creationId xmlns:a16="http://schemas.microsoft.com/office/drawing/2014/main" id="{917BDF2E-D90A-44CF-849F-98ACAB280F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1146" y="2714974"/>
            <a:ext cx="5644054" cy="3530485"/>
          </a:xfrm>
          <a:prstGeom prst="rect">
            <a:avLst/>
          </a:prstGeom>
        </p:spPr>
      </p:pic>
      <p:sp>
        <p:nvSpPr>
          <p:cNvPr id="12" name="TextBox 11">
            <a:extLst>
              <a:ext uri="{FF2B5EF4-FFF2-40B4-BE49-F238E27FC236}">
                <a16:creationId xmlns:a16="http://schemas.microsoft.com/office/drawing/2014/main" id="{6566E18C-93B9-437E-8A0D-C954CDE91977}"/>
              </a:ext>
            </a:extLst>
          </p:cNvPr>
          <p:cNvSpPr txBox="1"/>
          <p:nvPr/>
        </p:nvSpPr>
        <p:spPr>
          <a:xfrm>
            <a:off x="457200" y="1277940"/>
            <a:ext cx="7816788" cy="923330"/>
          </a:xfrm>
          <a:prstGeom prst="rect">
            <a:avLst/>
          </a:prstGeom>
          <a:noFill/>
        </p:spPr>
        <p:txBody>
          <a:bodyPr wrap="square" rtlCol="0">
            <a:spAutoFit/>
          </a:bodyPr>
          <a:lstStyle/>
          <a:p>
            <a:r>
              <a:rPr lang="de-DE" dirty="0"/>
              <a:t>Die berechnete Sichtweite bezieht sich auf die theoretische Sichtweite basierend auf der Erdkrümmung bei klarer Sicht.</a:t>
            </a:r>
          </a:p>
          <a:p>
            <a:endParaRPr lang="de-DE" dirty="0"/>
          </a:p>
        </p:txBody>
      </p:sp>
      <p:sp>
        <p:nvSpPr>
          <p:cNvPr id="13" name="TextBox 12">
            <a:extLst>
              <a:ext uri="{FF2B5EF4-FFF2-40B4-BE49-F238E27FC236}">
                <a16:creationId xmlns:a16="http://schemas.microsoft.com/office/drawing/2014/main" id="{54E72476-FFAF-4366-9581-872000D8395F}"/>
              </a:ext>
            </a:extLst>
          </p:cNvPr>
          <p:cNvSpPr txBox="1"/>
          <p:nvPr/>
        </p:nvSpPr>
        <p:spPr>
          <a:xfrm>
            <a:off x="457200" y="2012524"/>
            <a:ext cx="7816788" cy="923330"/>
          </a:xfrm>
          <a:prstGeom prst="rect">
            <a:avLst/>
          </a:prstGeom>
          <a:noFill/>
        </p:spPr>
        <p:txBody>
          <a:bodyPr wrap="square" rtlCol="0">
            <a:spAutoFit/>
          </a:bodyPr>
          <a:lstStyle/>
          <a:p>
            <a:r>
              <a:rPr lang="de-DE" dirty="0"/>
              <a:t>Die tatsächliche Sichtweite ist abhängig von den Wetterbedingungen.</a:t>
            </a:r>
          </a:p>
          <a:p>
            <a:r>
              <a:rPr lang="de-DE" dirty="0"/>
              <a:t>Bei leicht diesigem Wetter reduziert sich die Sichtweite bereits deutlich.</a:t>
            </a:r>
          </a:p>
          <a:p>
            <a:endParaRPr lang="de-DE" dirty="0"/>
          </a:p>
        </p:txBody>
      </p:sp>
    </p:spTree>
    <p:extLst>
      <p:ext uri="{BB962C8B-B14F-4D97-AF65-F5344CB8AC3E}">
        <p14:creationId xmlns:p14="http://schemas.microsoft.com/office/powerpoint/2010/main" val="1307023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Sehwinkel und Sichtweite</a:t>
            </a:r>
          </a:p>
        </p:txBody>
      </p:sp>
      <p:pic>
        <p:nvPicPr>
          <p:cNvPr id="7" name="Picture 6">
            <a:extLst>
              <a:ext uri="{FF2B5EF4-FFF2-40B4-BE49-F238E27FC236}">
                <a16:creationId xmlns:a16="http://schemas.microsoft.com/office/drawing/2014/main" id="{414D1D75-99A1-4D49-AE03-DAFFBF1146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3606" y="2182971"/>
            <a:ext cx="7380956" cy="3744751"/>
          </a:xfrm>
          <a:prstGeom prst="rect">
            <a:avLst/>
          </a:prstGeom>
        </p:spPr>
      </p:pic>
      <p:sp>
        <p:nvSpPr>
          <p:cNvPr id="10" name="Text Box 4">
            <a:extLst>
              <a:ext uri="{FF2B5EF4-FFF2-40B4-BE49-F238E27FC236}">
                <a16:creationId xmlns:a16="http://schemas.microsoft.com/office/drawing/2014/main" id="{57CBF3D8-0C4F-4AD2-B524-341EEEDF46E2}"/>
              </a:ext>
            </a:extLst>
          </p:cNvPr>
          <p:cNvSpPr txBox="1">
            <a:spLocks noChangeArrowheads="1"/>
          </p:cNvSpPr>
          <p:nvPr/>
        </p:nvSpPr>
        <p:spPr bwMode="auto">
          <a:xfrm>
            <a:off x="663606"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Schlachtschiff Yamato der Yamato Klasse der kaiserlich Japanischen Marine</a:t>
            </a:r>
            <a:endParaRPr lang="de-DE" sz="1000" dirty="0">
              <a:solidFill>
                <a:schemeClr val="accent6">
                  <a:lumMod val="75000"/>
                </a:schemeClr>
              </a:solidFill>
            </a:endParaRPr>
          </a:p>
        </p:txBody>
      </p:sp>
      <p:sp>
        <p:nvSpPr>
          <p:cNvPr id="11" name="TextBox 10">
            <a:extLst>
              <a:ext uri="{FF2B5EF4-FFF2-40B4-BE49-F238E27FC236}">
                <a16:creationId xmlns:a16="http://schemas.microsoft.com/office/drawing/2014/main" id="{9E8A8A07-6AB1-404D-ABE2-D815E4CC638C}"/>
              </a:ext>
            </a:extLst>
          </p:cNvPr>
          <p:cNvSpPr txBox="1"/>
          <p:nvPr/>
        </p:nvSpPr>
        <p:spPr>
          <a:xfrm>
            <a:off x="663606" y="1521280"/>
            <a:ext cx="6952219" cy="923330"/>
          </a:xfrm>
          <a:prstGeom prst="rect">
            <a:avLst/>
          </a:prstGeom>
          <a:noFill/>
        </p:spPr>
        <p:txBody>
          <a:bodyPr wrap="square" rtlCol="0">
            <a:spAutoFit/>
          </a:bodyPr>
          <a:lstStyle/>
          <a:p>
            <a:r>
              <a:rPr lang="de-DE" dirty="0"/>
              <a:t>Die 46cm Hauptartillerie der Yamato Klasse hatte eine Reichweite von </a:t>
            </a:r>
            <a:r>
              <a:rPr lang="de-DE" dirty="0" err="1"/>
              <a:t>ca</a:t>
            </a:r>
            <a:r>
              <a:rPr lang="de-DE" dirty="0"/>
              <a:t> 44 km</a:t>
            </a:r>
          </a:p>
          <a:p>
            <a:endParaRPr lang="de-DE" dirty="0"/>
          </a:p>
        </p:txBody>
      </p:sp>
    </p:spTree>
    <p:extLst>
      <p:ext uri="{BB962C8B-B14F-4D97-AF65-F5344CB8AC3E}">
        <p14:creationId xmlns:p14="http://schemas.microsoft.com/office/powerpoint/2010/main" val="4185614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Erdkrümmung – Sehwinkel und Sichtweite</a:t>
            </a:r>
          </a:p>
        </p:txBody>
      </p:sp>
      <p:sp>
        <p:nvSpPr>
          <p:cNvPr id="10" name="Text Box 4">
            <a:extLst>
              <a:ext uri="{FF2B5EF4-FFF2-40B4-BE49-F238E27FC236}">
                <a16:creationId xmlns:a16="http://schemas.microsoft.com/office/drawing/2014/main" id="{57CBF3D8-0C4F-4AD2-B524-341EEEDF46E2}"/>
              </a:ext>
            </a:extLst>
          </p:cNvPr>
          <p:cNvSpPr txBox="1">
            <a:spLocks noChangeArrowheads="1"/>
          </p:cNvSpPr>
          <p:nvPr/>
        </p:nvSpPr>
        <p:spPr bwMode="auto">
          <a:xfrm>
            <a:off x="318293" y="6081554"/>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Die Tirpitz. Schlachtschiff der Bismarck Klasse der Kriegsmarine</a:t>
            </a:r>
            <a:endParaRPr lang="de-DE" sz="1000" dirty="0">
              <a:solidFill>
                <a:schemeClr val="accent6">
                  <a:lumMod val="75000"/>
                </a:schemeClr>
              </a:solidFill>
            </a:endParaRPr>
          </a:p>
        </p:txBody>
      </p:sp>
      <p:sp>
        <p:nvSpPr>
          <p:cNvPr id="11" name="TextBox 10">
            <a:extLst>
              <a:ext uri="{FF2B5EF4-FFF2-40B4-BE49-F238E27FC236}">
                <a16:creationId xmlns:a16="http://schemas.microsoft.com/office/drawing/2014/main" id="{9E8A8A07-6AB1-404D-ABE2-D815E4CC638C}"/>
              </a:ext>
            </a:extLst>
          </p:cNvPr>
          <p:cNvSpPr txBox="1"/>
          <p:nvPr/>
        </p:nvSpPr>
        <p:spPr>
          <a:xfrm>
            <a:off x="430040" y="1218823"/>
            <a:ext cx="7816788" cy="646331"/>
          </a:xfrm>
          <a:prstGeom prst="rect">
            <a:avLst/>
          </a:prstGeom>
          <a:noFill/>
        </p:spPr>
        <p:txBody>
          <a:bodyPr wrap="square" rtlCol="0">
            <a:spAutoFit/>
          </a:bodyPr>
          <a:lstStyle/>
          <a:p>
            <a:r>
              <a:rPr lang="de-DE" dirty="0"/>
              <a:t>Die 38cm </a:t>
            </a:r>
            <a:r>
              <a:rPr lang="de-DE"/>
              <a:t>Hauptartillerie hatte </a:t>
            </a:r>
            <a:r>
              <a:rPr lang="de-DE" dirty="0"/>
              <a:t>eine Reichweite von </a:t>
            </a:r>
            <a:r>
              <a:rPr lang="de-DE" dirty="0" err="1"/>
              <a:t>ca</a:t>
            </a:r>
            <a:r>
              <a:rPr lang="de-DE" dirty="0"/>
              <a:t> 35,6 km</a:t>
            </a:r>
          </a:p>
          <a:p>
            <a:endParaRPr lang="de-DE" dirty="0"/>
          </a:p>
        </p:txBody>
      </p:sp>
      <p:pic>
        <p:nvPicPr>
          <p:cNvPr id="8" name="Picture 7">
            <a:extLst>
              <a:ext uri="{FF2B5EF4-FFF2-40B4-BE49-F238E27FC236}">
                <a16:creationId xmlns:a16="http://schemas.microsoft.com/office/drawing/2014/main" id="{7C51E330-19F0-4023-8750-FC14D2AFED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655" y="1541988"/>
            <a:ext cx="8368506" cy="4487089"/>
          </a:xfrm>
          <a:prstGeom prst="rect">
            <a:avLst/>
          </a:prstGeom>
        </p:spPr>
      </p:pic>
      <p:cxnSp>
        <p:nvCxnSpPr>
          <p:cNvPr id="3" name="Straight Arrow Connector 2">
            <a:extLst>
              <a:ext uri="{FF2B5EF4-FFF2-40B4-BE49-F238E27FC236}">
                <a16:creationId xmlns:a16="http://schemas.microsoft.com/office/drawing/2014/main" id="{78363776-3C84-4964-9D39-632D85FAD7DA}"/>
              </a:ext>
            </a:extLst>
          </p:cNvPr>
          <p:cNvCxnSpPr/>
          <p:nvPr/>
        </p:nvCxnSpPr>
        <p:spPr>
          <a:xfrm flipV="1">
            <a:off x="1606858" y="3781887"/>
            <a:ext cx="1677880" cy="798991"/>
          </a:xfrm>
          <a:prstGeom prst="straightConnector1">
            <a:avLst/>
          </a:prstGeom>
          <a:ln>
            <a:solidFill>
              <a:srgbClr val="FF0000"/>
            </a:solidFill>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778822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 ?</a:t>
            </a:r>
            <a:endParaRPr lang="de-DE" dirty="0">
              <a:solidFill>
                <a:srgbClr val="C00000"/>
              </a:solidFill>
            </a:endParaRPr>
          </a:p>
        </p:txBody>
      </p:sp>
      <p:sp>
        <p:nvSpPr>
          <p:cNvPr id="13" name="Oval 9">
            <a:extLst>
              <a:ext uri="{FF2B5EF4-FFF2-40B4-BE49-F238E27FC236}">
                <a16:creationId xmlns:a16="http://schemas.microsoft.com/office/drawing/2014/main" id="{BE2F0D81-0322-4A23-8637-BE2803BED00F}"/>
              </a:ext>
            </a:extLst>
          </p:cNvPr>
          <p:cNvSpPr>
            <a:spLocks noChangeAspect="1" noChangeArrowheads="1"/>
          </p:cNvSpPr>
          <p:nvPr/>
        </p:nvSpPr>
        <p:spPr bwMode="auto">
          <a:xfrm>
            <a:off x="631135" y="2156786"/>
            <a:ext cx="1557857" cy="1557857"/>
          </a:xfrm>
          <a:prstGeom prst="ellipse">
            <a:avLst/>
          </a:prstGeom>
          <a:gradFill rotWithShape="1">
            <a:gsLst>
              <a:gs pos="0">
                <a:schemeClr val="bg1"/>
              </a:gs>
              <a:gs pos="100000">
                <a:srgbClr val="99CCFF"/>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baseline="-25000" dirty="0"/>
          </a:p>
        </p:txBody>
      </p:sp>
      <p:sp>
        <p:nvSpPr>
          <p:cNvPr id="15" name="Oval 17">
            <a:extLst>
              <a:ext uri="{FF2B5EF4-FFF2-40B4-BE49-F238E27FC236}">
                <a16:creationId xmlns:a16="http://schemas.microsoft.com/office/drawing/2014/main" id="{FC2A0352-D1FA-4CBE-B364-4AE626CF9E76}"/>
              </a:ext>
            </a:extLst>
          </p:cNvPr>
          <p:cNvSpPr>
            <a:spLocks noChangeArrowheads="1"/>
          </p:cNvSpPr>
          <p:nvPr/>
        </p:nvSpPr>
        <p:spPr bwMode="auto">
          <a:xfrm>
            <a:off x="3650867" y="1442075"/>
            <a:ext cx="4933151" cy="4280400"/>
          </a:xfrm>
          <a:prstGeom prst="ellipse">
            <a:avLst/>
          </a:prstGeom>
          <a:gradFill rotWithShape="1">
            <a:gsLst>
              <a:gs pos="0">
                <a:schemeClr val="bg1"/>
              </a:gs>
              <a:gs pos="100000">
                <a:srgbClr val="99CCFF"/>
              </a:gs>
            </a:gsLst>
            <a:path path="shape">
              <a:fillToRect l="50000" t="50000" r="50000" b="50000"/>
            </a:path>
          </a:gra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dirty="0"/>
          </a:p>
        </p:txBody>
      </p:sp>
      <p:sp>
        <p:nvSpPr>
          <p:cNvPr id="16" name="Line 18">
            <a:extLst>
              <a:ext uri="{FF2B5EF4-FFF2-40B4-BE49-F238E27FC236}">
                <a16:creationId xmlns:a16="http://schemas.microsoft.com/office/drawing/2014/main" id="{0A746C5F-7DD2-4DE8-BE5F-5BD3E49EC8C8}"/>
              </a:ext>
            </a:extLst>
          </p:cNvPr>
          <p:cNvSpPr>
            <a:spLocks noChangeShapeType="1"/>
          </p:cNvSpPr>
          <p:nvPr/>
        </p:nvSpPr>
        <p:spPr bwMode="auto">
          <a:xfrm>
            <a:off x="3650867" y="3606583"/>
            <a:ext cx="4933151" cy="0"/>
          </a:xfrm>
          <a:prstGeom prst="line">
            <a:avLst/>
          </a:prstGeom>
          <a:noFill/>
          <a:ln w="12700">
            <a:solidFill>
              <a:srgbClr val="A5002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17" name="Line 19">
            <a:extLst>
              <a:ext uri="{FF2B5EF4-FFF2-40B4-BE49-F238E27FC236}">
                <a16:creationId xmlns:a16="http://schemas.microsoft.com/office/drawing/2014/main" id="{BB04ADF9-DDEB-4FA6-BFC4-0801B384A031}"/>
              </a:ext>
            </a:extLst>
          </p:cNvPr>
          <p:cNvSpPr>
            <a:spLocks noChangeShapeType="1"/>
          </p:cNvSpPr>
          <p:nvPr/>
        </p:nvSpPr>
        <p:spPr bwMode="auto">
          <a:xfrm>
            <a:off x="6117443" y="1442076"/>
            <a:ext cx="0" cy="4280400"/>
          </a:xfrm>
          <a:prstGeom prst="line">
            <a:avLst/>
          </a:prstGeom>
          <a:noFill/>
          <a:ln w="12700">
            <a:solidFill>
              <a:srgbClr val="A5002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grpSp>
        <p:nvGrpSpPr>
          <p:cNvPr id="18" name="Gruppieren 3">
            <a:extLst>
              <a:ext uri="{FF2B5EF4-FFF2-40B4-BE49-F238E27FC236}">
                <a16:creationId xmlns:a16="http://schemas.microsoft.com/office/drawing/2014/main" id="{261CAE1D-E394-4A5D-AC87-14DAE15FB80A}"/>
              </a:ext>
            </a:extLst>
          </p:cNvPr>
          <p:cNvGrpSpPr/>
          <p:nvPr/>
        </p:nvGrpSpPr>
        <p:grpSpPr>
          <a:xfrm>
            <a:off x="6278638" y="2344245"/>
            <a:ext cx="2038350" cy="1037836"/>
            <a:chOff x="4837544" y="2102844"/>
            <a:chExt cx="2038350" cy="1037836"/>
          </a:xfrm>
        </p:grpSpPr>
        <p:sp>
          <p:nvSpPr>
            <p:cNvPr id="19" name="Textfeld 10">
              <a:extLst>
                <a:ext uri="{FF2B5EF4-FFF2-40B4-BE49-F238E27FC236}">
                  <a16:creationId xmlns:a16="http://schemas.microsoft.com/office/drawing/2014/main" id="{A765AA4E-2856-4105-A3E6-2614F133FCA4}"/>
                </a:ext>
              </a:extLst>
            </p:cNvPr>
            <p:cNvSpPr txBox="1"/>
            <p:nvPr/>
          </p:nvSpPr>
          <p:spPr>
            <a:xfrm>
              <a:off x="5212953" y="2102844"/>
              <a:ext cx="1287532" cy="369332"/>
            </a:xfrm>
            <a:prstGeom prst="rect">
              <a:avLst/>
            </a:prstGeom>
            <a:noFill/>
          </p:spPr>
          <p:txBody>
            <a:bodyPr wrap="none" rtlCol="0">
              <a:spAutoFit/>
            </a:bodyPr>
            <a:lstStyle/>
            <a:p>
              <a:r>
                <a:rPr lang="de-DE" dirty="0"/>
                <a:t>Abplattung</a:t>
              </a:r>
            </a:p>
          </p:txBody>
        </p:sp>
        <p:graphicFrame>
          <p:nvGraphicFramePr>
            <p:cNvPr id="20" name="Objekt 27">
              <a:extLst>
                <a:ext uri="{FF2B5EF4-FFF2-40B4-BE49-F238E27FC236}">
                  <a16:creationId xmlns:a16="http://schemas.microsoft.com/office/drawing/2014/main" id="{7444FBEF-E387-4254-9350-9122F80FC54C}"/>
                </a:ext>
              </a:extLst>
            </p:cNvPr>
            <p:cNvGraphicFramePr>
              <a:graphicFrameLocks noChangeAspect="1"/>
            </p:cNvGraphicFramePr>
            <p:nvPr>
              <p:extLst/>
            </p:nvPr>
          </p:nvGraphicFramePr>
          <p:xfrm>
            <a:off x="4837544" y="2550130"/>
            <a:ext cx="2038350" cy="590550"/>
          </p:xfrm>
          <a:graphic>
            <a:graphicData uri="http://schemas.openxmlformats.org/presentationml/2006/ole">
              <mc:AlternateContent xmlns:mc="http://schemas.openxmlformats.org/markup-compatibility/2006">
                <mc:Choice xmlns:v="urn:schemas-microsoft-com:vml" Requires="v">
                  <p:oleObj spid="_x0000_s2058" name="Formel" r:id="rId3" imgW="1358640" imgH="393480" progId="Equation.3">
                    <p:embed/>
                  </p:oleObj>
                </mc:Choice>
                <mc:Fallback>
                  <p:oleObj name="Formel" r:id="rId3" imgW="1358640" imgH="393480" progId="Equation.3">
                    <p:embed/>
                    <p:pic>
                      <p:nvPicPr>
                        <p:cNvPr id="20" name="Objekt 27">
                          <a:extLst>
                            <a:ext uri="{FF2B5EF4-FFF2-40B4-BE49-F238E27FC236}">
                              <a16:creationId xmlns:a16="http://schemas.microsoft.com/office/drawing/2014/main" id="{7444FBEF-E387-4254-9350-9122F80FC54C}"/>
                            </a:ext>
                          </a:extLst>
                        </p:cNvPr>
                        <p:cNvPicPr/>
                        <p:nvPr/>
                      </p:nvPicPr>
                      <p:blipFill>
                        <a:blip r:embed="rId4"/>
                        <a:stretch>
                          <a:fillRect/>
                        </a:stretch>
                      </p:blipFill>
                      <p:spPr>
                        <a:xfrm>
                          <a:off x="4837544" y="2550130"/>
                          <a:ext cx="2038350" cy="590550"/>
                        </a:xfrm>
                        <a:prstGeom prst="rect">
                          <a:avLst/>
                        </a:prstGeom>
                      </p:spPr>
                    </p:pic>
                  </p:oleObj>
                </mc:Fallback>
              </mc:AlternateContent>
            </a:graphicData>
          </a:graphic>
        </p:graphicFrame>
      </p:grpSp>
      <p:grpSp>
        <p:nvGrpSpPr>
          <p:cNvPr id="21" name="Gruppieren 1">
            <a:extLst>
              <a:ext uri="{FF2B5EF4-FFF2-40B4-BE49-F238E27FC236}">
                <a16:creationId xmlns:a16="http://schemas.microsoft.com/office/drawing/2014/main" id="{3EAC04BA-6404-4F2E-B186-01928BD48708}"/>
              </a:ext>
            </a:extLst>
          </p:cNvPr>
          <p:cNvGrpSpPr/>
          <p:nvPr/>
        </p:nvGrpSpPr>
        <p:grpSpPr>
          <a:xfrm>
            <a:off x="3650867" y="2528911"/>
            <a:ext cx="2466575" cy="1355227"/>
            <a:chOff x="2209773" y="2287510"/>
            <a:chExt cx="2466575" cy="1355227"/>
          </a:xfrm>
        </p:grpSpPr>
        <p:sp>
          <p:nvSpPr>
            <p:cNvPr id="22" name="AutoShape 20">
              <a:extLst>
                <a:ext uri="{FF2B5EF4-FFF2-40B4-BE49-F238E27FC236}">
                  <a16:creationId xmlns:a16="http://schemas.microsoft.com/office/drawing/2014/main" id="{41F00AA4-9482-4DB6-8326-A0343DDE34DE}"/>
                </a:ext>
              </a:extLst>
            </p:cNvPr>
            <p:cNvSpPr>
              <a:spLocks/>
            </p:cNvSpPr>
            <p:nvPr/>
          </p:nvSpPr>
          <p:spPr bwMode="auto">
            <a:xfrm rot="5400000">
              <a:off x="3233651" y="1844654"/>
              <a:ext cx="418819" cy="2466575"/>
            </a:xfrm>
            <a:prstGeom prst="leftBrace">
              <a:avLst>
                <a:gd name="adj1" fmla="val 49115"/>
                <a:gd name="adj2" fmla="val 50000"/>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a:p>
          </p:txBody>
        </p:sp>
        <p:sp>
          <p:nvSpPr>
            <p:cNvPr id="23" name="Textfeld 4">
              <a:extLst>
                <a:ext uri="{FF2B5EF4-FFF2-40B4-BE49-F238E27FC236}">
                  <a16:creationId xmlns:a16="http://schemas.microsoft.com/office/drawing/2014/main" id="{448D8F56-C850-47FA-982B-837F5FA7EF36}"/>
                </a:ext>
              </a:extLst>
            </p:cNvPr>
            <p:cNvSpPr txBox="1"/>
            <p:nvPr/>
          </p:nvSpPr>
          <p:spPr>
            <a:xfrm>
              <a:off x="3214472" y="2287510"/>
              <a:ext cx="457176" cy="523220"/>
            </a:xfrm>
            <a:prstGeom prst="rect">
              <a:avLst/>
            </a:prstGeom>
            <a:noFill/>
          </p:spPr>
          <p:txBody>
            <a:bodyPr wrap="none" rtlCol="0">
              <a:spAutoFit/>
            </a:bodyPr>
            <a:lstStyle/>
            <a:p>
              <a:r>
                <a:rPr lang="de-DE" sz="2800" b="1" dirty="0" err="1"/>
                <a:t>r</a:t>
              </a:r>
              <a:r>
                <a:rPr lang="de-DE" sz="2800" b="1" baseline="-25000" dirty="0" err="1"/>
                <a:t>ä</a:t>
              </a:r>
              <a:endParaRPr lang="de-DE" sz="2800" b="1" baseline="-25000" dirty="0"/>
            </a:p>
          </p:txBody>
        </p:sp>
        <p:sp>
          <p:nvSpPr>
            <p:cNvPr id="24" name="Textfeld 28">
              <a:extLst>
                <a:ext uri="{FF2B5EF4-FFF2-40B4-BE49-F238E27FC236}">
                  <a16:creationId xmlns:a16="http://schemas.microsoft.com/office/drawing/2014/main" id="{D5CD97FD-79DA-4CF6-8E8F-71BF128BAFF2}"/>
                </a:ext>
              </a:extLst>
            </p:cNvPr>
            <p:cNvSpPr txBox="1"/>
            <p:nvPr/>
          </p:nvSpPr>
          <p:spPr>
            <a:xfrm>
              <a:off x="2651818" y="3365738"/>
              <a:ext cx="1582484" cy="276999"/>
            </a:xfrm>
            <a:prstGeom prst="rect">
              <a:avLst/>
            </a:prstGeom>
            <a:noFill/>
          </p:spPr>
          <p:txBody>
            <a:bodyPr wrap="none" rtlCol="0">
              <a:spAutoFit/>
            </a:bodyPr>
            <a:lstStyle/>
            <a:p>
              <a:pPr algn="ctr"/>
              <a:r>
                <a:rPr lang="de-DE" sz="1200" b="1" dirty="0"/>
                <a:t>a </a:t>
              </a:r>
              <a:r>
                <a:rPr lang="de-DE" sz="1200" dirty="0"/>
                <a:t>(große Halbachse)</a:t>
              </a:r>
            </a:p>
          </p:txBody>
        </p:sp>
      </p:grpSp>
      <p:grpSp>
        <p:nvGrpSpPr>
          <p:cNvPr id="25" name="Gruppieren 2">
            <a:extLst>
              <a:ext uri="{FF2B5EF4-FFF2-40B4-BE49-F238E27FC236}">
                <a16:creationId xmlns:a16="http://schemas.microsoft.com/office/drawing/2014/main" id="{1AF6FFE5-BE2D-4AEA-8EB2-B04651D3D7FF}"/>
              </a:ext>
            </a:extLst>
          </p:cNvPr>
          <p:cNvGrpSpPr/>
          <p:nvPr/>
        </p:nvGrpSpPr>
        <p:grpSpPr>
          <a:xfrm>
            <a:off x="5800962" y="3606584"/>
            <a:ext cx="1259039" cy="2115891"/>
            <a:chOff x="4359868" y="3365183"/>
            <a:chExt cx="1259039" cy="2115891"/>
          </a:xfrm>
        </p:grpSpPr>
        <p:sp>
          <p:nvSpPr>
            <p:cNvPr id="26" name="AutoShape 22">
              <a:extLst>
                <a:ext uri="{FF2B5EF4-FFF2-40B4-BE49-F238E27FC236}">
                  <a16:creationId xmlns:a16="http://schemas.microsoft.com/office/drawing/2014/main" id="{DE9A6667-D8C0-4A9D-8504-FB1A6569C780}"/>
                </a:ext>
              </a:extLst>
            </p:cNvPr>
            <p:cNvSpPr>
              <a:spLocks/>
            </p:cNvSpPr>
            <p:nvPr/>
          </p:nvSpPr>
          <p:spPr bwMode="auto">
            <a:xfrm>
              <a:off x="4678202" y="3365183"/>
              <a:ext cx="470705" cy="2115891"/>
            </a:xfrm>
            <a:prstGeom prst="rightBrace">
              <a:avLst>
                <a:gd name="adj1" fmla="val 38320"/>
                <a:gd name="adj2" fmla="val 50000"/>
              </a:avLst>
            </a:prstGeom>
            <a:noFill/>
            <a:ln w="127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de-DE"/>
            </a:p>
          </p:txBody>
        </p:sp>
        <p:sp>
          <p:nvSpPr>
            <p:cNvPr id="27" name="Textfeld 5">
              <a:extLst>
                <a:ext uri="{FF2B5EF4-FFF2-40B4-BE49-F238E27FC236}">
                  <a16:creationId xmlns:a16="http://schemas.microsoft.com/office/drawing/2014/main" id="{4CC285E9-2ACF-4280-8DFB-2838C64695BA}"/>
                </a:ext>
              </a:extLst>
            </p:cNvPr>
            <p:cNvSpPr txBox="1"/>
            <p:nvPr/>
          </p:nvSpPr>
          <p:spPr>
            <a:xfrm>
              <a:off x="5148907" y="4161518"/>
              <a:ext cx="470000" cy="523220"/>
            </a:xfrm>
            <a:prstGeom prst="rect">
              <a:avLst/>
            </a:prstGeom>
            <a:noFill/>
          </p:spPr>
          <p:txBody>
            <a:bodyPr wrap="none" rtlCol="0">
              <a:spAutoFit/>
            </a:bodyPr>
            <a:lstStyle/>
            <a:p>
              <a:r>
                <a:rPr lang="de-DE" sz="2800" b="1" dirty="0" err="1"/>
                <a:t>r</a:t>
              </a:r>
              <a:r>
                <a:rPr lang="de-DE" sz="2800" b="1" baseline="-25000" dirty="0" err="1"/>
                <a:t>p</a:t>
              </a:r>
              <a:endParaRPr lang="de-DE" sz="2800" b="1" baseline="-25000" dirty="0"/>
            </a:p>
          </p:txBody>
        </p:sp>
        <p:sp>
          <p:nvSpPr>
            <p:cNvPr id="28" name="Textfeld 30">
              <a:extLst>
                <a:ext uri="{FF2B5EF4-FFF2-40B4-BE49-F238E27FC236}">
                  <a16:creationId xmlns:a16="http://schemas.microsoft.com/office/drawing/2014/main" id="{67006B33-70D3-4117-B1EA-360FFD6D5D1F}"/>
                </a:ext>
              </a:extLst>
            </p:cNvPr>
            <p:cNvSpPr txBox="1"/>
            <p:nvPr/>
          </p:nvSpPr>
          <p:spPr>
            <a:xfrm rot="16200000">
              <a:off x="3707927" y="4284627"/>
              <a:ext cx="1580881" cy="276999"/>
            </a:xfrm>
            <a:prstGeom prst="rect">
              <a:avLst/>
            </a:prstGeom>
            <a:noFill/>
          </p:spPr>
          <p:txBody>
            <a:bodyPr wrap="none" rtlCol="0">
              <a:spAutoFit/>
            </a:bodyPr>
            <a:lstStyle/>
            <a:p>
              <a:pPr algn="ctr"/>
              <a:r>
                <a:rPr lang="de-DE" sz="1200" b="1" dirty="0"/>
                <a:t>b </a:t>
              </a:r>
              <a:r>
                <a:rPr lang="de-DE" sz="1200" dirty="0"/>
                <a:t>(kleine Halbachse)</a:t>
              </a:r>
            </a:p>
          </p:txBody>
        </p:sp>
      </p:grpSp>
      <p:sp>
        <p:nvSpPr>
          <p:cNvPr id="29" name="Text Box 3">
            <a:extLst>
              <a:ext uri="{FF2B5EF4-FFF2-40B4-BE49-F238E27FC236}">
                <a16:creationId xmlns:a16="http://schemas.microsoft.com/office/drawing/2014/main" id="{1AB35AB8-06C3-4C49-914D-7A51A6FC6DBC}"/>
              </a:ext>
            </a:extLst>
          </p:cNvPr>
          <p:cNvSpPr txBox="1">
            <a:spLocks noChangeArrowheads="1"/>
          </p:cNvSpPr>
          <p:nvPr/>
        </p:nvSpPr>
        <p:spPr bwMode="auto">
          <a:xfrm>
            <a:off x="608638" y="3735865"/>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Erde als Kugel</a:t>
            </a:r>
            <a:endParaRPr lang="de-DE" dirty="0">
              <a:solidFill>
                <a:srgbClr val="C00000"/>
              </a:solidFill>
            </a:endParaRPr>
          </a:p>
        </p:txBody>
      </p:sp>
      <p:sp>
        <p:nvSpPr>
          <p:cNvPr id="30" name="Text Box 3">
            <a:extLst>
              <a:ext uri="{FF2B5EF4-FFF2-40B4-BE49-F238E27FC236}">
                <a16:creationId xmlns:a16="http://schemas.microsoft.com/office/drawing/2014/main" id="{C6D0888F-04AC-4590-B708-B38BAF4061AE}"/>
              </a:ext>
            </a:extLst>
          </p:cNvPr>
          <p:cNvSpPr txBox="1">
            <a:spLocks noChangeArrowheads="1"/>
          </p:cNvSpPr>
          <p:nvPr/>
        </p:nvSpPr>
        <p:spPr bwMode="auto">
          <a:xfrm>
            <a:off x="3831768" y="5753929"/>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Erde als abgeplattetes Rotationsellipsoid</a:t>
            </a:r>
            <a:endParaRPr lang="de-DE" dirty="0">
              <a:solidFill>
                <a:srgbClr val="C00000"/>
              </a:solidFill>
            </a:endParaRPr>
          </a:p>
        </p:txBody>
      </p:sp>
      <p:sp>
        <p:nvSpPr>
          <p:cNvPr id="31" name="Rectangle 30">
            <a:extLst>
              <a:ext uri="{FF2B5EF4-FFF2-40B4-BE49-F238E27FC236}">
                <a16:creationId xmlns:a16="http://schemas.microsoft.com/office/drawing/2014/main" id="{F76B2DA1-6231-40F4-81E4-61A11A11C048}"/>
              </a:ext>
            </a:extLst>
          </p:cNvPr>
          <p:cNvSpPr/>
          <p:nvPr/>
        </p:nvSpPr>
        <p:spPr>
          <a:xfrm>
            <a:off x="443829" y="6043481"/>
            <a:ext cx="4572000" cy="246221"/>
          </a:xfrm>
          <a:prstGeom prst="rect">
            <a:avLst/>
          </a:prstGeom>
        </p:spPr>
        <p:txBody>
          <a:bodyPr>
            <a:spAutoFit/>
          </a:bodyPr>
          <a:lstStyle/>
          <a:p>
            <a:r>
              <a:rPr lang="de-DE" sz="1000" dirty="0"/>
              <a:t>aus Vorlesung Kartographie WS13/14 Stefan Harnischmacher</a:t>
            </a:r>
          </a:p>
        </p:txBody>
      </p:sp>
    </p:spTree>
    <p:extLst>
      <p:ext uri="{BB962C8B-B14F-4D97-AF65-F5344CB8AC3E}">
        <p14:creationId xmlns:p14="http://schemas.microsoft.com/office/powerpoint/2010/main" val="1438080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graphicFrame>
        <p:nvGraphicFramePr>
          <p:cNvPr id="7" name="Group 378">
            <a:extLst>
              <a:ext uri="{FF2B5EF4-FFF2-40B4-BE49-F238E27FC236}">
                <a16:creationId xmlns:a16="http://schemas.microsoft.com/office/drawing/2014/main" id="{B5C9B6CC-D81B-4AD4-846C-E53D760A1A89}"/>
              </a:ext>
            </a:extLst>
          </p:cNvPr>
          <p:cNvGraphicFramePr>
            <a:graphicFrameLocks noGrp="1"/>
          </p:cNvGraphicFramePr>
          <p:nvPr>
            <p:extLst>
              <p:ext uri="{D42A27DB-BD31-4B8C-83A1-F6EECF244321}">
                <p14:modId xmlns:p14="http://schemas.microsoft.com/office/powerpoint/2010/main" val="55657763"/>
              </p:ext>
            </p:extLst>
          </p:nvPr>
        </p:nvGraphicFramePr>
        <p:xfrm>
          <a:off x="318294" y="835534"/>
          <a:ext cx="7988219" cy="3474720"/>
        </p:xfrm>
        <a:graphic>
          <a:graphicData uri="http://schemas.openxmlformats.org/drawingml/2006/table">
            <a:tbl>
              <a:tblPr/>
              <a:tblGrid>
                <a:gridCol w="1875295">
                  <a:extLst>
                    <a:ext uri="{9D8B030D-6E8A-4147-A177-3AD203B41FA5}">
                      <a16:colId xmlns:a16="http://schemas.microsoft.com/office/drawing/2014/main" val="20001"/>
                    </a:ext>
                  </a:extLst>
                </a:gridCol>
                <a:gridCol w="6112924">
                  <a:extLst>
                    <a:ext uri="{9D8B030D-6E8A-4147-A177-3AD203B41FA5}">
                      <a16:colId xmlns:a16="http://schemas.microsoft.com/office/drawing/2014/main" val="20002"/>
                    </a:ext>
                  </a:extLst>
                </a:gridCol>
              </a:tblGrid>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de-DE" sz="1150" b="1" i="0" u="none" strike="noStrike" cap="none" normalizeH="0" baseline="0" dirty="0">
                          <a:ln>
                            <a:noFill/>
                          </a:ln>
                          <a:solidFill>
                            <a:srgbClr val="003366"/>
                          </a:solidFill>
                          <a:effectLst/>
                          <a:latin typeface="Arial" charset="0"/>
                        </a:rPr>
                        <a:t>Datum</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150" b="1" i="0" u="none" strike="noStrike" cap="none" normalizeH="0" baseline="0" dirty="0">
                          <a:ln>
                            <a:noFill/>
                          </a:ln>
                          <a:solidFill>
                            <a:srgbClr val="003366"/>
                          </a:solidFill>
                          <a:effectLst/>
                          <a:latin typeface="Arial" charset="0"/>
                        </a:rPr>
                        <a:t>Thema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23825">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14.4.2022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(1)	Einführung, Kursübersicht, Organisation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36525">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21.4.2022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    Datenmanagement und Rasterdaten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36525">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28.4.2022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(3)    Vektordaten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05.5.2022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200" b="0" i="0" u="none" strike="noStrike" cap="none" normalizeH="0" baseline="0" dirty="0">
                          <a:ln>
                            <a:noFill/>
                          </a:ln>
                          <a:solidFill>
                            <a:srgbClr val="003366"/>
                          </a:solidFill>
                          <a:effectLst/>
                          <a:latin typeface="Arial" charset="0"/>
                        </a:rPr>
                        <a:t>(4)    Schummerung und Höhenlinien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12.5.2022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auto" latinLnBrk="0" hangingPunct="1">
                        <a:lnSpc>
                          <a:spcPct val="100000"/>
                        </a:lnSpc>
                        <a:spcBef>
                          <a:spcPts val="0"/>
                        </a:spcBef>
                        <a:spcAft>
                          <a:spcPts val="0"/>
                        </a:spcAft>
                        <a:buClrTx/>
                        <a:buSzTx/>
                        <a:buFontTx/>
                        <a:buNone/>
                        <a:tabLst/>
                        <a:defRPr/>
                      </a:pPr>
                      <a:r>
                        <a:rPr kumimoji="0" lang="de-DE" sz="1150" b="0" i="0" u="none" strike="noStrike" cap="none" normalizeH="0" baseline="0" dirty="0">
                          <a:ln>
                            <a:noFill/>
                          </a:ln>
                          <a:solidFill>
                            <a:srgbClr val="003366"/>
                          </a:solidFill>
                          <a:effectLst/>
                          <a:latin typeface="Arial" charset="0"/>
                        </a:rPr>
                        <a:t>(5)    Linguistische Karten I, Drucklayout, CSV Format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19.5.2022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(6)    Digitalisierung und Kartierung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26.5.2022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7188" marR="0" lvl="0" indent="-357188"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Fällt aus (Feiertag)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02.06.2022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(7)    Rasterrechner, Einführung in die Fernerkundung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09.06.2022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(8)    Projektionen (ausgefallen)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16.06.2022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Fällt aus (Feiertag)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79526605"/>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23.06.2022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dirty="0">
                          <a:ln>
                            <a:noFill/>
                          </a:ln>
                          <a:solidFill>
                            <a:srgbClr val="003366"/>
                          </a:solidFill>
                          <a:effectLst/>
                          <a:latin typeface="Arial" charset="0"/>
                        </a:rPr>
                        <a:t>(8)    Projektionen</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extLst>
                  <a:ext uri="{0D108BD9-81ED-4DB2-BD59-A6C34878D82A}">
                    <a16:rowId xmlns:a16="http://schemas.microsoft.com/office/drawing/2014/main" val="3146138732"/>
                  </a:ext>
                </a:extLst>
              </a:tr>
              <a:tr h="0">
                <a:tc>
                  <a:txBody>
                    <a:bodyPr/>
                    <a:lstStyle/>
                    <a:p>
                      <a:pPr marL="354013" marR="0" lvl="0" indent="-354013" algn="ctr" defTabSz="914400" rtl="0" eaLnBrk="1" fontAlgn="base" latinLnBrk="0" hangingPunct="1">
                        <a:lnSpc>
                          <a:spcPct val="100000"/>
                        </a:lnSpc>
                        <a:spcBef>
                          <a:spcPct val="20000"/>
                        </a:spcBef>
                        <a:spcAft>
                          <a:spcPct val="0"/>
                        </a:spcAft>
                        <a:buClrTx/>
                        <a:buSzTx/>
                        <a:buFontTx/>
                        <a:buNone/>
                        <a:tabLst/>
                      </a:pPr>
                      <a:r>
                        <a:rPr kumimoji="0" lang="de-DE" sz="1150" b="0" i="0" u="none" strike="noStrike" cap="none" normalizeH="0" baseline="0" dirty="0">
                          <a:ln>
                            <a:noFill/>
                          </a:ln>
                          <a:solidFill>
                            <a:srgbClr val="003366"/>
                          </a:solidFill>
                          <a:effectLst/>
                          <a:latin typeface="Arial" charset="0"/>
                        </a:rPr>
                        <a:t>30.06.2022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54013" marR="0" lvl="0" indent="-354013" algn="l" defTabSz="914400" rtl="0" eaLnBrk="1" fontAlgn="base" latinLnBrk="0" hangingPunct="1">
                        <a:lnSpc>
                          <a:spcPct val="100000"/>
                        </a:lnSpc>
                        <a:spcBef>
                          <a:spcPct val="20000"/>
                        </a:spcBef>
                        <a:spcAft>
                          <a:spcPct val="0"/>
                        </a:spcAft>
                        <a:buClrTx/>
                        <a:buSzTx/>
                        <a:buFontTx/>
                        <a:buNone/>
                        <a:tabLst/>
                        <a:defRPr/>
                      </a:pPr>
                      <a:r>
                        <a:rPr kumimoji="0" lang="de-DE" sz="1150" b="0" i="0" u="none" strike="noStrike" cap="none" normalizeH="0" baseline="0">
                          <a:ln>
                            <a:noFill/>
                          </a:ln>
                          <a:solidFill>
                            <a:srgbClr val="003366"/>
                          </a:solidFill>
                          <a:effectLst/>
                          <a:latin typeface="Arial" charset="0"/>
                        </a:rPr>
                        <a:t>Freies Arbeiten </a:t>
                      </a:r>
                      <a:r>
                        <a:rPr kumimoji="0" lang="de-DE" sz="1150" b="0" i="0" u="none" strike="noStrike" cap="none" normalizeH="0" baseline="0" dirty="0">
                          <a:ln>
                            <a:noFill/>
                          </a:ln>
                          <a:solidFill>
                            <a:srgbClr val="003366"/>
                          </a:solidFill>
                          <a:effectLst/>
                          <a:latin typeface="Arial" charset="0"/>
                        </a:rPr>
                        <a:t>– Sprechstunde nach Vereinbarung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21426590"/>
                  </a:ext>
                </a:extLst>
              </a:tr>
            </a:tbl>
          </a:graphicData>
        </a:graphic>
      </p:graphicFrame>
    </p:spTree>
    <p:extLst>
      <p:ext uri="{BB962C8B-B14F-4D97-AF65-F5344CB8AC3E}">
        <p14:creationId xmlns:p14="http://schemas.microsoft.com/office/powerpoint/2010/main" val="442028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a:t>
            </a:r>
            <a:endParaRPr lang="de-DE" dirty="0">
              <a:solidFill>
                <a:srgbClr val="C00000"/>
              </a:solidFill>
            </a:endParaRPr>
          </a:p>
        </p:txBody>
      </p:sp>
      <p:pic>
        <p:nvPicPr>
          <p:cNvPr id="13" name="Grafik 15">
            <a:extLst>
              <a:ext uri="{FF2B5EF4-FFF2-40B4-BE49-F238E27FC236}">
                <a16:creationId xmlns:a16="http://schemas.microsoft.com/office/drawing/2014/main" id="{C3F69A75-1E58-4BCF-90D6-E36B61B178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531" y="1995776"/>
            <a:ext cx="3213885" cy="3213885"/>
          </a:xfrm>
          <a:prstGeom prst="rect">
            <a:avLst/>
          </a:prstGeom>
        </p:spPr>
      </p:pic>
      <p:pic>
        <p:nvPicPr>
          <p:cNvPr id="14" name="Grafik 9">
            <a:extLst>
              <a:ext uri="{FF2B5EF4-FFF2-40B4-BE49-F238E27FC236}">
                <a16:creationId xmlns:a16="http://schemas.microsoft.com/office/drawing/2014/main" id="{B61D27EB-F61D-4F16-B1A3-9D38643AC39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844" t="4756" b="3127"/>
          <a:stretch/>
        </p:blipFill>
        <p:spPr>
          <a:xfrm>
            <a:off x="4984212" y="2162753"/>
            <a:ext cx="3180507" cy="3046908"/>
          </a:xfrm>
          <a:prstGeom prst="rect">
            <a:avLst/>
          </a:prstGeom>
        </p:spPr>
      </p:pic>
      <p:sp>
        <p:nvSpPr>
          <p:cNvPr id="15" name="Textfeld 19">
            <a:extLst>
              <a:ext uri="{FF2B5EF4-FFF2-40B4-BE49-F238E27FC236}">
                <a16:creationId xmlns:a16="http://schemas.microsoft.com/office/drawing/2014/main" id="{9C41CD7F-0FD0-4DB7-BAE4-C510DD8B75D3}"/>
              </a:ext>
            </a:extLst>
          </p:cNvPr>
          <p:cNvSpPr txBox="1"/>
          <p:nvPr/>
        </p:nvSpPr>
        <p:spPr>
          <a:xfrm>
            <a:off x="6160575" y="5483813"/>
            <a:ext cx="1859797" cy="523220"/>
          </a:xfrm>
          <a:prstGeom prst="rect">
            <a:avLst/>
          </a:prstGeom>
          <a:noFill/>
        </p:spPr>
        <p:txBody>
          <a:bodyPr wrap="square" rtlCol="0">
            <a:spAutoFit/>
          </a:bodyPr>
          <a:lstStyle/>
          <a:p>
            <a:pPr algn="ctr"/>
            <a:r>
              <a:rPr lang="de-DE" sz="1400" i="1" dirty="0">
                <a:solidFill>
                  <a:srgbClr val="003366"/>
                </a:solidFill>
              </a:rPr>
              <a:t>Quelle: GFZ</a:t>
            </a:r>
            <a:br>
              <a:rPr lang="de-DE" sz="1400" i="1" dirty="0">
                <a:solidFill>
                  <a:srgbClr val="003366"/>
                </a:solidFill>
              </a:rPr>
            </a:br>
            <a:r>
              <a:rPr lang="de-DE" sz="1400" i="1" dirty="0">
                <a:solidFill>
                  <a:srgbClr val="003366"/>
                </a:solidFill>
              </a:rPr>
              <a:t>(stark überhöht)</a:t>
            </a:r>
          </a:p>
        </p:txBody>
      </p:sp>
      <p:sp>
        <p:nvSpPr>
          <p:cNvPr id="16" name="Textfeld 19">
            <a:extLst>
              <a:ext uri="{FF2B5EF4-FFF2-40B4-BE49-F238E27FC236}">
                <a16:creationId xmlns:a16="http://schemas.microsoft.com/office/drawing/2014/main" id="{9A082FCB-1041-4D65-9125-019F8C5C0BF3}"/>
              </a:ext>
            </a:extLst>
          </p:cNvPr>
          <p:cNvSpPr txBox="1"/>
          <p:nvPr/>
        </p:nvSpPr>
        <p:spPr>
          <a:xfrm>
            <a:off x="1550779" y="5483813"/>
            <a:ext cx="1859797" cy="523220"/>
          </a:xfrm>
          <a:prstGeom prst="rect">
            <a:avLst/>
          </a:prstGeom>
          <a:noFill/>
        </p:spPr>
        <p:txBody>
          <a:bodyPr wrap="square" rtlCol="0">
            <a:spAutoFit/>
          </a:bodyPr>
          <a:lstStyle/>
          <a:p>
            <a:pPr algn="ctr"/>
            <a:r>
              <a:rPr lang="de-DE" sz="1400" i="1" dirty="0">
                <a:solidFill>
                  <a:srgbClr val="003366"/>
                </a:solidFill>
              </a:rPr>
              <a:t>Quelle: NASA</a:t>
            </a:r>
            <a:br>
              <a:rPr lang="de-DE" sz="1400" i="1" dirty="0">
                <a:solidFill>
                  <a:srgbClr val="003366"/>
                </a:solidFill>
              </a:rPr>
            </a:br>
            <a:r>
              <a:rPr lang="de-DE" sz="1400" i="1" dirty="0">
                <a:solidFill>
                  <a:srgbClr val="003366"/>
                </a:solidFill>
              </a:rPr>
              <a:t>(stark überhöht)</a:t>
            </a:r>
          </a:p>
        </p:txBody>
      </p:sp>
    </p:spTree>
    <p:extLst>
      <p:ext uri="{BB962C8B-B14F-4D97-AF65-F5344CB8AC3E}">
        <p14:creationId xmlns:p14="http://schemas.microsoft.com/office/powerpoint/2010/main" val="28434288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err="1"/>
              <a:t>Qgis</a:t>
            </a:r>
            <a:r>
              <a:rPr lang="de-DE" sz="2000" dirty="0"/>
              <a:t> Workshop – </a:t>
            </a:r>
            <a:r>
              <a:rPr lang="de-DE" sz="2000" b="1" dirty="0"/>
              <a:t>(2) </a:t>
            </a:r>
            <a:r>
              <a:rPr lang="de-DE" sz="2000" dirty="0">
                <a:latin typeface="Arial" charset="0"/>
              </a:rPr>
              <a:t>Projektionen, Verzerrungen, Geodäsie</a:t>
            </a:r>
            <a:endParaRPr lang="de-DE" sz="2000" b="1" dirty="0"/>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a:t>
            </a:r>
            <a:endParaRPr lang="de-DE" dirty="0">
              <a:solidFill>
                <a:srgbClr val="C00000"/>
              </a:solidFill>
            </a:endParaRPr>
          </a:p>
        </p:txBody>
      </p:sp>
      <p:pic>
        <p:nvPicPr>
          <p:cNvPr id="17" name="Picture 5" descr="geoid">
            <a:extLst>
              <a:ext uri="{FF2B5EF4-FFF2-40B4-BE49-F238E27FC236}">
                <a16:creationId xmlns:a16="http://schemas.microsoft.com/office/drawing/2014/main" id="{64996916-CA33-4C94-BD2F-2D5766CF774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3401" t="4121" r="6128" b="4411"/>
          <a:stretch>
            <a:fillRect/>
          </a:stretch>
        </p:blipFill>
        <p:spPr bwMode="auto">
          <a:xfrm>
            <a:off x="994310" y="1662751"/>
            <a:ext cx="6965186" cy="4084719"/>
          </a:xfrm>
          <a:prstGeom prst="rect">
            <a:avLst/>
          </a:prstGeom>
          <a:noFill/>
          <a:extLst>
            <a:ext uri="{909E8E84-426E-40DD-AFC4-6F175D3DCCD1}">
              <a14:hiddenFill xmlns:a14="http://schemas.microsoft.com/office/drawing/2010/main">
                <a:solidFill>
                  <a:srgbClr val="FFFFFF"/>
                </a:solidFill>
              </a14:hiddenFill>
            </a:ext>
          </a:extLst>
        </p:spPr>
      </p:pic>
      <p:sp>
        <p:nvSpPr>
          <p:cNvPr id="10" name="Textfeld 1">
            <a:extLst>
              <a:ext uri="{FF2B5EF4-FFF2-40B4-BE49-F238E27FC236}">
                <a16:creationId xmlns:a16="http://schemas.microsoft.com/office/drawing/2014/main" id="{CC5BF0EC-4151-4CE9-803B-2523D4C05D14}"/>
              </a:ext>
            </a:extLst>
          </p:cNvPr>
          <p:cNvSpPr txBox="1"/>
          <p:nvPr/>
        </p:nvSpPr>
        <p:spPr>
          <a:xfrm>
            <a:off x="5672833" y="5846761"/>
            <a:ext cx="3013967" cy="369332"/>
          </a:xfrm>
          <a:prstGeom prst="rect">
            <a:avLst/>
          </a:prstGeom>
          <a:noFill/>
        </p:spPr>
        <p:txBody>
          <a:bodyPr wrap="none" rtlCol="0">
            <a:spAutoFit/>
          </a:bodyPr>
          <a:lstStyle/>
          <a:p>
            <a:r>
              <a:rPr lang="de-DE" b="1" i="1" dirty="0">
                <a:solidFill>
                  <a:srgbClr val="003366"/>
                </a:solidFill>
              </a:rPr>
              <a:t>Geoid</a:t>
            </a:r>
            <a:r>
              <a:rPr lang="de-DE" i="1" dirty="0">
                <a:solidFill>
                  <a:srgbClr val="003366"/>
                </a:solidFill>
              </a:rPr>
              <a:t> </a:t>
            </a:r>
            <a:r>
              <a:rPr lang="de-DE" sz="1600" i="1" dirty="0">
                <a:solidFill>
                  <a:srgbClr val="003366"/>
                </a:solidFill>
              </a:rPr>
              <a:t>(aus Hake 1982, S. 83)</a:t>
            </a:r>
          </a:p>
        </p:txBody>
      </p:sp>
    </p:spTree>
    <p:extLst>
      <p:ext uri="{BB962C8B-B14F-4D97-AF65-F5344CB8AC3E}">
        <p14:creationId xmlns:p14="http://schemas.microsoft.com/office/powerpoint/2010/main" val="834089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Die blaue (perfekte) Kugel ? </a:t>
            </a:r>
            <a:endParaRPr lang="de-DE" dirty="0">
              <a:solidFill>
                <a:srgbClr val="C00000"/>
              </a:solidFill>
            </a:endParaRPr>
          </a:p>
        </p:txBody>
      </p:sp>
      <p:sp>
        <p:nvSpPr>
          <p:cNvPr id="32" name="TextBox 31">
            <a:extLst>
              <a:ext uri="{FF2B5EF4-FFF2-40B4-BE49-F238E27FC236}">
                <a16:creationId xmlns:a16="http://schemas.microsoft.com/office/drawing/2014/main" id="{9120344F-24BA-4164-B81D-5751348A08F9}"/>
              </a:ext>
            </a:extLst>
          </p:cNvPr>
          <p:cNvSpPr txBox="1"/>
          <p:nvPr/>
        </p:nvSpPr>
        <p:spPr>
          <a:xfrm>
            <a:off x="457200" y="1585329"/>
            <a:ext cx="6111240" cy="646331"/>
          </a:xfrm>
          <a:prstGeom prst="rect">
            <a:avLst/>
          </a:prstGeom>
          <a:noFill/>
        </p:spPr>
        <p:txBody>
          <a:bodyPr wrap="square" rtlCol="0">
            <a:spAutoFit/>
          </a:bodyPr>
          <a:lstStyle/>
          <a:p>
            <a:r>
              <a:rPr lang="de-DE" dirty="0"/>
              <a:t>Die Erde dreht sich (rotiert) um die eigene Achse.</a:t>
            </a:r>
          </a:p>
          <a:p>
            <a:endParaRPr lang="de-DE" dirty="0"/>
          </a:p>
        </p:txBody>
      </p:sp>
      <p:sp>
        <p:nvSpPr>
          <p:cNvPr id="33" name="TextBox 32">
            <a:extLst>
              <a:ext uri="{FF2B5EF4-FFF2-40B4-BE49-F238E27FC236}">
                <a16:creationId xmlns:a16="http://schemas.microsoft.com/office/drawing/2014/main" id="{C71FB766-11EC-4D8F-A64E-FFA90F788A1E}"/>
              </a:ext>
            </a:extLst>
          </p:cNvPr>
          <p:cNvSpPr txBox="1"/>
          <p:nvPr/>
        </p:nvSpPr>
        <p:spPr>
          <a:xfrm>
            <a:off x="457200" y="1927546"/>
            <a:ext cx="6111240" cy="1200329"/>
          </a:xfrm>
          <a:prstGeom prst="rect">
            <a:avLst/>
          </a:prstGeom>
          <a:noFill/>
        </p:spPr>
        <p:txBody>
          <a:bodyPr wrap="square" rtlCol="0">
            <a:spAutoFit/>
          </a:bodyPr>
          <a:lstStyle/>
          <a:p>
            <a:r>
              <a:rPr lang="de-DE" dirty="0"/>
              <a:t>Auf Grund der durch die Rotation bedingten </a:t>
            </a:r>
            <a:r>
              <a:rPr lang="de-DE" b="1" dirty="0"/>
              <a:t>Fliehkraft </a:t>
            </a:r>
            <a:r>
              <a:rPr lang="de-DE" dirty="0"/>
              <a:t>führt zu einer </a:t>
            </a:r>
            <a:r>
              <a:rPr lang="de-DE" b="1" dirty="0"/>
              <a:t>Abplattung</a:t>
            </a:r>
            <a:r>
              <a:rPr lang="de-DE" dirty="0"/>
              <a:t> an den Polen und einer </a:t>
            </a:r>
            <a:r>
              <a:rPr lang="de-DE" b="1" dirty="0" err="1"/>
              <a:t>Aufbauchung</a:t>
            </a:r>
            <a:r>
              <a:rPr lang="de-DE" dirty="0"/>
              <a:t> am Äquator.</a:t>
            </a:r>
          </a:p>
          <a:p>
            <a:endParaRPr lang="de-DE" dirty="0"/>
          </a:p>
        </p:txBody>
      </p:sp>
      <p:sp>
        <p:nvSpPr>
          <p:cNvPr id="2" name="Rectangle 1">
            <a:extLst>
              <a:ext uri="{FF2B5EF4-FFF2-40B4-BE49-F238E27FC236}">
                <a16:creationId xmlns:a16="http://schemas.microsoft.com/office/drawing/2014/main" id="{0B1C2CCC-F470-4A76-88DF-C6DB533F0E8F}"/>
              </a:ext>
            </a:extLst>
          </p:cNvPr>
          <p:cNvSpPr/>
          <p:nvPr/>
        </p:nvSpPr>
        <p:spPr>
          <a:xfrm>
            <a:off x="457200" y="1277940"/>
            <a:ext cx="2672526" cy="369332"/>
          </a:xfrm>
          <a:prstGeom prst="rect">
            <a:avLst/>
          </a:prstGeom>
        </p:spPr>
        <p:txBody>
          <a:bodyPr wrap="none">
            <a:spAutoFit/>
          </a:bodyPr>
          <a:lstStyle/>
          <a:p>
            <a:r>
              <a:rPr lang="de-DE" b="1" dirty="0">
                <a:solidFill>
                  <a:srgbClr val="C00000"/>
                </a:solidFill>
              </a:rPr>
              <a:t>Das Rotationsellipsoid</a:t>
            </a:r>
            <a:endParaRPr lang="de-DE" dirty="0"/>
          </a:p>
        </p:txBody>
      </p:sp>
      <p:sp>
        <p:nvSpPr>
          <p:cNvPr id="3" name="Rectangle 2">
            <a:extLst>
              <a:ext uri="{FF2B5EF4-FFF2-40B4-BE49-F238E27FC236}">
                <a16:creationId xmlns:a16="http://schemas.microsoft.com/office/drawing/2014/main" id="{90CD458C-0D70-453A-8663-4778AB4B07BC}"/>
              </a:ext>
            </a:extLst>
          </p:cNvPr>
          <p:cNvSpPr/>
          <p:nvPr/>
        </p:nvSpPr>
        <p:spPr>
          <a:xfrm>
            <a:off x="457200" y="2886194"/>
            <a:ext cx="1326004" cy="369332"/>
          </a:xfrm>
          <a:prstGeom prst="rect">
            <a:avLst/>
          </a:prstGeom>
        </p:spPr>
        <p:txBody>
          <a:bodyPr wrap="none">
            <a:spAutoFit/>
          </a:bodyPr>
          <a:lstStyle/>
          <a:p>
            <a:r>
              <a:rPr lang="de-DE" b="1" dirty="0">
                <a:solidFill>
                  <a:srgbClr val="C00000"/>
                </a:solidFill>
              </a:rPr>
              <a:t>Das Geoid</a:t>
            </a:r>
            <a:endParaRPr lang="de-DE" dirty="0"/>
          </a:p>
        </p:txBody>
      </p:sp>
      <p:sp>
        <p:nvSpPr>
          <p:cNvPr id="35" name="TextBox 34">
            <a:extLst>
              <a:ext uri="{FF2B5EF4-FFF2-40B4-BE49-F238E27FC236}">
                <a16:creationId xmlns:a16="http://schemas.microsoft.com/office/drawing/2014/main" id="{AAE42EFF-1A73-4872-BCE9-952A16B0E96B}"/>
              </a:ext>
            </a:extLst>
          </p:cNvPr>
          <p:cNvSpPr txBox="1"/>
          <p:nvPr/>
        </p:nvSpPr>
        <p:spPr>
          <a:xfrm>
            <a:off x="457200" y="3254021"/>
            <a:ext cx="6111240" cy="646331"/>
          </a:xfrm>
          <a:prstGeom prst="rect">
            <a:avLst/>
          </a:prstGeom>
          <a:noFill/>
        </p:spPr>
        <p:txBody>
          <a:bodyPr wrap="square" rtlCol="0">
            <a:spAutoFit/>
          </a:bodyPr>
          <a:lstStyle/>
          <a:p>
            <a:r>
              <a:rPr lang="de-DE" dirty="0"/>
              <a:t>Definiert durch Flächen gleichen Schwerepotenzials</a:t>
            </a:r>
          </a:p>
          <a:p>
            <a:endParaRPr lang="de-DE" dirty="0"/>
          </a:p>
        </p:txBody>
      </p:sp>
      <p:sp>
        <p:nvSpPr>
          <p:cNvPr id="36" name="TextBox 35">
            <a:extLst>
              <a:ext uri="{FF2B5EF4-FFF2-40B4-BE49-F238E27FC236}">
                <a16:creationId xmlns:a16="http://schemas.microsoft.com/office/drawing/2014/main" id="{237E853B-1B97-4F87-8EC6-B0A1604539D6}"/>
              </a:ext>
            </a:extLst>
          </p:cNvPr>
          <p:cNvSpPr txBox="1"/>
          <p:nvPr/>
        </p:nvSpPr>
        <p:spPr>
          <a:xfrm>
            <a:off x="457200" y="3576426"/>
            <a:ext cx="6111240" cy="646331"/>
          </a:xfrm>
          <a:prstGeom prst="rect">
            <a:avLst/>
          </a:prstGeom>
          <a:noFill/>
        </p:spPr>
        <p:txBody>
          <a:bodyPr wrap="square" rtlCol="0">
            <a:spAutoFit/>
          </a:bodyPr>
          <a:lstStyle/>
          <a:p>
            <a:r>
              <a:rPr lang="de-DE" dirty="0"/>
              <a:t>Mittlerer Meeresspiegel der Weltmeere</a:t>
            </a:r>
          </a:p>
          <a:p>
            <a:endParaRPr lang="de-DE" dirty="0"/>
          </a:p>
        </p:txBody>
      </p:sp>
      <p:sp>
        <p:nvSpPr>
          <p:cNvPr id="37" name="TextBox 36">
            <a:extLst>
              <a:ext uri="{FF2B5EF4-FFF2-40B4-BE49-F238E27FC236}">
                <a16:creationId xmlns:a16="http://schemas.microsoft.com/office/drawing/2014/main" id="{6F45BD22-51E1-483D-8E2F-E1F5A15380D1}"/>
              </a:ext>
            </a:extLst>
          </p:cNvPr>
          <p:cNvSpPr txBox="1"/>
          <p:nvPr/>
        </p:nvSpPr>
        <p:spPr>
          <a:xfrm>
            <a:off x="457200" y="3897326"/>
            <a:ext cx="6111240" cy="923330"/>
          </a:xfrm>
          <a:prstGeom prst="rect">
            <a:avLst/>
          </a:prstGeom>
          <a:noFill/>
        </p:spPr>
        <p:txBody>
          <a:bodyPr wrap="square" rtlCol="0">
            <a:spAutoFit/>
          </a:bodyPr>
          <a:lstStyle/>
          <a:p>
            <a:r>
              <a:rPr lang="de-DE" dirty="0"/>
              <a:t>An Land durch Dichteanomalien im Erdmantel durch Mantelkonvektion</a:t>
            </a:r>
          </a:p>
          <a:p>
            <a:endParaRPr lang="de-DE" dirty="0"/>
          </a:p>
        </p:txBody>
      </p:sp>
      <p:sp>
        <p:nvSpPr>
          <p:cNvPr id="39" name="TextBox 38">
            <a:extLst>
              <a:ext uri="{FF2B5EF4-FFF2-40B4-BE49-F238E27FC236}">
                <a16:creationId xmlns:a16="http://schemas.microsoft.com/office/drawing/2014/main" id="{315D4B4C-E749-4595-B942-336D24257126}"/>
              </a:ext>
            </a:extLst>
          </p:cNvPr>
          <p:cNvSpPr txBox="1"/>
          <p:nvPr/>
        </p:nvSpPr>
        <p:spPr>
          <a:xfrm>
            <a:off x="457200" y="4435209"/>
            <a:ext cx="6111240" cy="646331"/>
          </a:xfrm>
          <a:prstGeom prst="rect">
            <a:avLst/>
          </a:prstGeom>
          <a:noFill/>
        </p:spPr>
        <p:txBody>
          <a:bodyPr wrap="square" rtlCol="0">
            <a:spAutoFit/>
          </a:bodyPr>
          <a:lstStyle/>
          <a:p>
            <a:r>
              <a:rPr lang="de-DE" dirty="0"/>
              <a:t>Grundlage zur Definition von Höhen</a:t>
            </a:r>
          </a:p>
          <a:p>
            <a:endParaRPr lang="de-DE" dirty="0"/>
          </a:p>
        </p:txBody>
      </p:sp>
    </p:spTree>
    <p:extLst>
      <p:ext uri="{BB962C8B-B14F-4D97-AF65-F5344CB8AC3E}">
        <p14:creationId xmlns:p14="http://schemas.microsoft.com/office/powerpoint/2010/main" val="2124114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2" grpId="0"/>
      <p:bldP spid="3" grpId="0"/>
      <p:bldP spid="35" grpId="0"/>
      <p:bldP spid="36" grpId="0"/>
      <p:bldP spid="37" grpId="0"/>
      <p:bldP spid="3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7" name="Picture 3">
            <a:extLst>
              <a:ext uri="{FF2B5EF4-FFF2-40B4-BE49-F238E27FC236}">
                <a16:creationId xmlns:a16="http://schemas.microsoft.com/office/drawing/2014/main" id="{14BA9EAD-7E2A-45EB-9967-61C9E3AA73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06348" y="1440976"/>
            <a:ext cx="4931304" cy="328491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79126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sp>
        <p:nvSpPr>
          <p:cNvPr id="8" name="Rectangle 4">
            <a:extLst>
              <a:ext uri="{FF2B5EF4-FFF2-40B4-BE49-F238E27FC236}">
                <a16:creationId xmlns:a16="http://schemas.microsoft.com/office/drawing/2014/main" id="{AE1DC436-3600-47A4-AB2B-920960364F4A}"/>
              </a:ext>
            </a:extLst>
          </p:cNvPr>
          <p:cNvSpPr>
            <a:spLocks noChangeArrowheads="1"/>
          </p:cNvSpPr>
          <p:nvPr/>
        </p:nvSpPr>
        <p:spPr bwMode="auto">
          <a:xfrm>
            <a:off x="566928" y="3914151"/>
            <a:ext cx="5207431" cy="216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Aft>
                <a:spcPct val="50000"/>
              </a:spcAft>
            </a:pPr>
            <a:r>
              <a:rPr lang="de-DE" b="1" dirty="0">
                <a:solidFill>
                  <a:srgbClr val="003366"/>
                </a:solidFill>
              </a:rPr>
              <a:t>Karten könne nie gleichzeitig</a:t>
            </a:r>
          </a:p>
          <a:p>
            <a:pPr>
              <a:spcAft>
                <a:spcPct val="50000"/>
              </a:spcAft>
            </a:pPr>
            <a:r>
              <a:rPr lang="de-DE" b="1" dirty="0">
                <a:solidFill>
                  <a:srgbClr val="003366"/>
                </a:solidFill>
              </a:rPr>
              <a:t>Längen, Flächen und Winkeltreu sein !</a:t>
            </a:r>
          </a:p>
          <a:p>
            <a:pPr>
              <a:spcAft>
                <a:spcPct val="50000"/>
              </a:spcAft>
            </a:pPr>
            <a:r>
              <a:rPr lang="de-DE" b="1" dirty="0">
                <a:solidFill>
                  <a:srgbClr val="003366"/>
                </a:solidFill>
              </a:rPr>
              <a:t>Längentreue allgemein ist nur in eine Richtung möglich (Längen oder Breitengrad)</a:t>
            </a:r>
          </a:p>
          <a:p>
            <a:pPr>
              <a:spcAft>
                <a:spcPct val="50000"/>
              </a:spcAft>
            </a:pPr>
            <a:r>
              <a:rPr lang="de-DE" b="1" dirty="0">
                <a:solidFill>
                  <a:srgbClr val="003366"/>
                </a:solidFill>
              </a:rPr>
              <a:t>Flächen und Winkeltreue nur möglich bei Verzicht auf Längentreue.</a:t>
            </a:r>
            <a:endParaRPr lang="de-DE" dirty="0">
              <a:solidFill>
                <a:srgbClr val="003366"/>
              </a:solidFill>
            </a:endParaRPr>
          </a:p>
        </p:txBody>
      </p:sp>
      <p:pic>
        <p:nvPicPr>
          <p:cNvPr id="11" name="Picture 2" descr="verzerrung">
            <a:extLst>
              <a:ext uri="{FF2B5EF4-FFF2-40B4-BE49-F238E27FC236}">
                <a16:creationId xmlns:a16="http://schemas.microsoft.com/office/drawing/2014/main" id="{6C471DE5-CB78-442D-9312-C1CF19DC334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t="4144" b="3369"/>
          <a:stretch>
            <a:fillRect/>
          </a:stretch>
        </p:blipFill>
        <p:spPr bwMode="auto">
          <a:xfrm>
            <a:off x="566928" y="1259174"/>
            <a:ext cx="3746014" cy="2169826"/>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uppieren 4">
            <a:extLst>
              <a:ext uri="{FF2B5EF4-FFF2-40B4-BE49-F238E27FC236}">
                <a16:creationId xmlns:a16="http://schemas.microsoft.com/office/drawing/2014/main" id="{77B1BB2C-CF71-403D-8DB3-520342216656}"/>
              </a:ext>
            </a:extLst>
          </p:cNvPr>
          <p:cNvGrpSpPr/>
          <p:nvPr/>
        </p:nvGrpSpPr>
        <p:grpSpPr>
          <a:xfrm>
            <a:off x="5350384" y="1138910"/>
            <a:ext cx="3062096" cy="3821928"/>
            <a:chOff x="4347272" y="811213"/>
            <a:chExt cx="4733576" cy="6882052"/>
          </a:xfrm>
        </p:grpSpPr>
        <p:pic>
          <p:nvPicPr>
            <p:cNvPr id="13" name="Picture 5" descr="geographische koordinaten">
              <a:extLst>
                <a:ext uri="{FF2B5EF4-FFF2-40B4-BE49-F238E27FC236}">
                  <a16:creationId xmlns:a16="http://schemas.microsoft.com/office/drawing/2014/main" id="{F27CAB1F-739B-42EE-8B9C-1957E5364A4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l="3792" t="4054" r="5261" b="3871"/>
            <a:stretch>
              <a:fillRect/>
            </a:stretch>
          </p:blipFill>
          <p:spPr bwMode="auto">
            <a:xfrm>
              <a:off x="4450285" y="811213"/>
              <a:ext cx="4527550" cy="4856162"/>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6">
              <a:extLst>
                <a:ext uri="{FF2B5EF4-FFF2-40B4-BE49-F238E27FC236}">
                  <a16:creationId xmlns:a16="http://schemas.microsoft.com/office/drawing/2014/main" id="{CB919A43-0BF5-4A85-8F37-85C0CEE93CCA}"/>
                </a:ext>
              </a:extLst>
            </p:cNvPr>
            <p:cNvSpPr>
              <a:spLocks noChangeArrowheads="1"/>
            </p:cNvSpPr>
            <p:nvPr/>
          </p:nvSpPr>
          <p:spPr bwMode="auto">
            <a:xfrm>
              <a:off x="4347272" y="5800724"/>
              <a:ext cx="4733576" cy="1892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177800" algn="ctr"/>
              <a:r>
                <a:rPr lang="de-DE" sz="800" b="1" i="1" dirty="0">
                  <a:solidFill>
                    <a:srgbClr val="003366"/>
                  </a:solidFill>
                </a:rPr>
                <a:t>Geographisches (</a:t>
              </a:r>
              <a:r>
                <a:rPr lang="el-GR" sz="800" b="1" i="1" dirty="0">
                  <a:solidFill>
                    <a:srgbClr val="003366"/>
                  </a:solidFill>
                  <a:cs typeface="Arial" charset="0"/>
                </a:rPr>
                <a:t>φ</a:t>
              </a:r>
              <a:r>
                <a:rPr lang="de-DE" sz="800" b="1" i="1" dirty="0">
                  <a:solidFill>
                    <a:srgbClr val="003366"/>
                  </a:solidFill>
                  <a:cs typeface="Arial" charset="0"/>
                </a:rPr>
                <a:t>, </a:t>
              </a:r>
              <a:r>
                <a:rPr lang="el-GR" sz="800" b="1" i="1" dirty="0">
                  <a:solidFill>
                    <a:srgbClr val="003366"/>
                  </a:solidFill>
                  <a:cs typeface="Arial" charset="0"/>
                </a:rPr>
                <a:t>λ</a:t>
              </a:r>
              <a:r>
                <a:rPr lang="de-DE" sz="800" b="1" i="1" dirty="0">
                  <a:solidFill>
                    <a:srgbClr val="003366"/>
                  </a:solidFill>
                  <a:cs typeface="Arial" charset="0"/>
                </a:rPr>
                <a:t>) und</a:t>
              </a:r>
              <a:br>
                <a:rPr lang="de-DE" sz="800" b="1" i="1" dirty="0">
                  <a:solidFill>
                    <a:srgbClr val="003366"/>
                  </a:solidFill>
                  <a:cs typeface="Arial" charset="0"/>
                </a:rPr>
              </a:br>
              <a:r>
                <a:rPr lang="de-DE" sz="800" b="1" i="1" dirty="0">
                  <a:solidFill>
                    <a:srgbClr val="003366"/>
                  </a:solidFill>
                  <a:cs typeface="Arial" charset="0"/>
                </a:rPr>
                <a:t>Geozentrisches (oder globales) (X,Y, Z) Koordinatensystem</a:t>
              </a:r>
              <a:endParaRPr lang="el-GR" sz="800" b="1" i="1" dirty="0">
                <a:solidFill>
                  <a:srgbClr val="003366"/>
                </a:solidFill>
                <a:cs typeface="Arial" charset="0"/>
              </a:endParaRPr>
            </a:p>
            <a:p>
              <a:pPr marL="177800" algn="ctr"/>
              <a:r>
                <a:rPr lang="de-DE" sz="800" i="1" dirty="0">
                  <a:solidFill>
                    <a:srgbClr val="003366"/>
                  </a:solidFill>
                </a:rPr>
                <a:t>B</a:t>
              </a:r>
              <a:r>
                <a:rPr lang="de-DE" sz="800" i="1" baseline="-25000" dirty="0">
                  <a:solidFill>
                    <a:srgbClr val="003366"/>
                  </a:solidFill>
                </a:rPr>
                <a:t>P</a:t>
              </a:r>
              <a:r>
                <a:rPr lang="de-DE" sz="800" i="1" dirty="0">
                  <a:solidFill>
                    <a:srgbClr val="003366"/>
                  </a:solidFill>
                </a:rPr>
                <a:t>: Breiten- oder Parallelkreise, L</a:t>
              </a:r>
              <a:r>
                <a:rPr lang="de-DE" sz="800" i="1" baseline="-25000" dirty="0">
                  <a:solidFill>
                    <a:srgbClr val="003366"/>
                  </a:solidFill>
                </a:rPr>
                <a:t>P</a:t>
              </a:r>
              <a:r>
                <a:rPr lang="de-DE" sz="800" i="1" dirty="0">
                  <a:solidFill>
                    <a:srgbClr val="003366"/>
                  </a:solidFill>
                </a:rPr>
                <a:t>: Meridiane oder Längenkreise,</a:t>
              </a:r>
              <a:br>
                <a:rPr lang="de-DE" sz="800" i="1" dirty="0">
                  <a:solidFill>
                    <a:srgbClr val="003366"/>
                  </a:solidFill>
                </a:rPr>
              </a:br>
              <a:r>
                <a:rPr lang="de-DE" sz="800" i="1" dirty="0">
                  <a:solidFill>
                    <a:srgbClr val="003366"/>
                  </a:solidFill>
                </a:rPr>
                <a:t>Ä: Äquatorebene, G: Greenwich, N: Nordpol, S: Südpol, M: Mittelpunkt</a:t>
              </a:r>
            </a:p>
          </p:txBody>
        </p:sp>
      </p:grpSp>
    </p:spTree>
    <p:extLst>
      <p:ext uri="{BB962C8B-B14F-4D97-AF65-F5344CB8AC3E}">
        <p14:creationId xmlns:p14="http://schemas.microsoft.com/office/powerpoint/2010/main" val="2034236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18" name="Picture 8" descr="azimutalprojektion flaechentreu 1">
            <a:extLst>
              <a:ext uri="{FF2B5EF4-FFF2-40B4-BE49-F238E27FC236}">
                <a16:creationId xmlns:a16="http://schemas.microsoft.com/office/drawing/2014/main" id="{924CE4C0-79B1-407E-8212-BA50836439C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t="5473" b="3680"/>
          <a:stretch>
            <a:fillRect/>
          </a:stretch>
        </p:blipFill>
        <p:spPr bwMode="auto">
          <a:xfrm>
            <a:off x="2348162" y="2145360"/>
            <a:ext cx="4238804" cy="3912889"/>
          </a:xfrm>
          <a:prstGeom prst="rect">
            <a:avLst/>
          </a:prstGeom>
          <a:noFill/>
          <a:extLst>
            <a:ext uri="{909E8E84-426E-40DD-AFC4-6F175D3DCCD1}">
              <a14:hiddenFill xmlns:a14="http://schemas.microsoft.com/office/drawing/2010/main">
                <a:solidFill>
                  <a:srgbClr val="FFFFFF"/>
                </a:solidFill>
              </a14:hiddenFill>
            </a:ext>
          </a:extLst>
        </p:spPr>
      </p:pic>
      <p:sp>
        <p:nvSpPr>
          <p:cNvPr id="19" name="Text Box 3">
            <a:extLst>
              <a:ext uri="{FF2B5EF4-FFF2-40B4-BE49-F238E27FC236}">
                <a16:creationId xmlns:a16="http://schemas.microsoft.com/office/drawing/2014/main" id="{0705B575-23E1-4E49-BD94-E73E18652866}"/>
              </a:ext>
            </a:extLst>
          </p:cNvPr>
          <p:cNvSpPr txBox="1">
            <a:spLocks noChangeArrowheads="1"/>
          </p:cNvSpPr>
          <p:nvPr/>
        </p:nvSpPr>
        <p:spPr bwMode="auto">
          <a:xfrm>
            <a:off x="457201" y="1196430"/>
            <a:ext cx="8507413" cy="100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ct val="30000"/>
              </a:spcAft>
            </a:pPr>
            <a:r>
              <a:rPr lang="de-DE" dirty="0">
                <a:solidFill>
                  <a:srgbClr val="003366"/>
                </a:solidFill>
              </a:rPr>
              <a:t>flächentreue polständige</a:t>
            </a:r>
            <a:br>
              <a:rPr lang="de-DE" dirty="0">
                <a:solidFill>
                  <a:srgbClr val="003366"/>
                </a:solidFill>
              </a:rPr>
            </a:br>
            <a:r>
              <a:rPr lang="de-DE" dirty="0" err="1">
                <a:solidFill>
                  <a:srgbClr val="003366"/>
                </a:solidFill>
              </a:rPr>
              <a:t>Azimutalprojektion</a:t>
            </a:r>
            <a:r>
              <a:rPr lang="de-DE" dirty="0">
                <a:solidFill>
                  <a:srgbClr val="003366"/>
                </a:solidFill>
              </a:rPr>
              <a:t> (nach Lamberts)</a:t>
            </a:r>
          </a:p>
          <a:p>
            <a:pPr>
              <a:spcAft>
                <a:spcPct val="30000"/>
              </a:spcAft>
            </a:pPr>
            <a:endParaRPr lang="de-DE" dirty="0">
              <a:solidFill>
                <a:srgbClr val="003366"/>
              </a:solidFill>
            </a:endParaRPr>
          </a:p>
        </p:txBody>
      </p:sp>
    </p:spTree>
    <p:extLst>
      <p:ext uri="{BB962C8B-B14F-4D97-AF65-F5344CB8AC3E}">
        <p14:creationId xmlns:p14="http://schemas.microsoft.com/office/powerpoint/2010/main" val="2832266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17" name="Picture 6" descr="quadratische plattkarte">
            <a:extLst>
              <a:ext uri="{FF2B5EF4-FFF2-40B4-BE49-F238E27FC236}">
                <a16:creationId xmlns:a16="http://schemas.microsoft.com/office/drawing/2014/main" id="{C9F71900-3F27-41B9-A591-9091EB3318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622" t="6273" r="3622" b="5261"/>
          <a:stretch>
            <a:fillRect/>
          </a:stretch>
        </p:blipFill>
        <p:spPr bwMode="auto">
          <a:xfrm>
            <a:off x="1308987" y="3021898"/>
            <a:ext cx="5987638" cy="3079616"/>
          </a:xfrm>
          <a:prstGeom prst="rect">
            <a:avLst/>
          </a:prstGeom>
          <a:noFill/>
          <a:extLst>
            <a:ext uri="{909E8E84-426E-40DD-AFC4-6F175D3DCCD1}">
              <a14:hiddenFill xmlns:a14="http://schemas.microsoft.com/office/drawing/2010/main">
                <a:solidFill>
                  <a:srgbClr val="FFFFFF"/>
                </a:solidFill>
              </a14:hiddenFill>
            </a:ext>
          </a:extLst>
        </p:spPr>
      </p:pic>
      <p:sp>
        <p:nvSpPr>
          <p:cNvPr id="8" name="Text Box 3">
            <a:extLst>
              <a:ext uri="{FF2B5EF4-FFF2-40B4-BE49-F238E27FC236}">
                <a16:creationId xmlns:a16="http://schemas.microsoft.com/office/drawing/2014/main" id="{9F4EA386-DDF3-427E-9708-7A52D3743522}"/>
              </a:ext>
            </a:extLst>
          </p:cNvPr>
          <p:cNvSpPr txBox="1">
            <a:spLocks noChangeArrowheads="1"/>
          </p:cNvSpPr>
          <p:nvPr/>
        </p:nvSpPr>
        <p:spPr bwMode="auto">
          <a:xfrm>
            <a:off x="457200" y="1196118"/>
            <a:ext cx="4700016" cy="1726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r>
              <a:rPr lang="de-DE" dirty="0">
                <a:solidFill>
                  <a:srgbClr val="003366"/>
                </a:solidFill>
              </a:rPr>
              <a:t>polständige mittabstandstreue</a:t>
            </a:r>
            <a:br>
              <a:rPr lang="de-DE" dirty="0">
                <a:solidFill>
                  <a:srgbClr val="003366"/>
                </a:solidFill>
              </a:rPr>
            </a:br>
            <a:r>
              <a:rPr lang="de-DE" dirty="0">
                <a:solidFill>
                  <a:srgbClr val="003366"/>
                </a:solidFill>
              </a:rPr>
              <a:t>Zylinderprojektion (Quadratische Plattkarte)</a:t>
            </a:r>
          </a:p>
          <a:p>
            <a:pPr algn="ctr">
              <a:spcAft>
                <a:spcPct val="30000"/>
              </a:spcAft>
            </a:pPr>
            <a:endParaRPr lang="de-DE" dirty="0">
              <a:solidFill>
                <a:srgbClr val="003366"/>
              </a:solidFill>
            </a:endParaRPr>
          </a:p>
          <a:p>
            <a:pPr algn="ctr">
              <a:spcAft>
                <a:spcPct val="30000"/>
              </a:spcAft>
            </a:pPr>
            <a:r>
              <a:rPr lang="de-DE" dirty="0">
                <a:solidFill>
                  <a:srgbClr val="003366"/>
                </a:solidFill>
              </a:rPr>
              <a:t>Längentreu und äquator-abstandstreu</a:t>
            </a:r>
          </a:p>
          <a:p>
            <a:pPr algn="ctr">
              <a:spcAft>
                <a:spcPct val="30000"/>
              </a:spcAft>
            </a:pPr>
            <a:r>
              <a:rPr lang="de-DE" dirty="0">
                <a:solidFill>
                  <a:srgbClr val="003366"/>
                </a:solidFill>
              </a:rPr>
              <a:t>Aber: nicht flächentreu, Pole sind Linien</a:t>
            </a:r>
          </a:p>
        </p:txBody>
      </p:sp>
    </p:spTree>
    <p:extLst>
      <p:ext uri="{BB962C8B-B14F-4D97-AF65-F5344CB8AC3E}">
        <p14:creationId xmlns:p14="http://schemas.microsoft.com/office/powerpoint/2010/main" val="2238002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Kugel zur Fläche?</a:t>
            </a:r>
            <a:endParaRPr lang="de-DE" dirty="0">
              <a:solidFill>
                <a:srgbClr val="C00000"/>
              </a:solidFill>
            </a:endParaRPr>
          </a:p>
        </p:txBody>
      </p:sp>
      <p:pic>
        <p:nvPicPr>
          <p:cNvPr id="8" name="Picture 5" descr="mercatorprojektion">
            <a:extLst>
              <a:ext uri="{FF2B5EF4-FFF2-40B4-BE49-F238E27FC236}">
                <a16:creationId xmlns:a16="http://schemas.microsoft.com/office/drawing/2014/main" id="{A22306B3-C418-40A4-B73F-10F34AA31E4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l="4462" t="3143" r="4399" b="7523"/>
          <a:stretch>
            <a:fillRect/>
          </a:stretch>
        </p:blipFill>
        <p:spPr bwMode="auto">
          <a:xfrm>
            <a:off x="2233544" y="2371676"/>
            <a:ext cx="4676911" cy="38219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100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r>
              <a:rPr lang="de-DE" dirty="0">
                <a:solidFill>
                  <a:srgbClr val="003366"/>
                </a:solidFill>
              </a:rPr>
              <a:t>winkeltreue polständige</a:t>
            </a:r>
            <a:br>
              <a:rPr lang="de-DE" dirty="0">
                <a:solidFill>
                  <a:srgbClr val="003366"/>
                </a:solidFill>
              </a:rPr>
            </a:br>
            <a:r>
              <a:rPr lang="de-DE" dirty="0">
                <a:solidFill>
                  <a:srgbClr val="003366"/>
                </a:solidFill>
              </a:rPr>
              <a:t>Zylinderprojektion (Mercatorprojektion)</a:t>
            </a:r>
          </a:p>
          <a:p>
            <a:pPr>
              <a:spcAft>
                <a:spcPct val="30000"/>
              </a:spcAft>
            </a:pPr>
            <a:r>
              <a:rPr lang="de-DE" dirty="0">
                <a:solidFill>
                  <a:srgbClr val="003366"/>
                </a:solidFill>
              </a:rPr>
              <a:t>Starke Verzerrung ! Nur Winkeltreu.</a:t>
            </a:r>
          </a:p>
        </p:txBody>
      </p:sp>
    </p:spTree>
    <p:extLst>
      <p:ext uri="{BB962C8B-B14F-4D97-AF65-F5344CB8AC3E}">
        <p14:creationId xmlns:p14="http://schemas.microsoft.com/office/powerpoint/2010/main" val="26841807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Eurozentrismus und „verzerrte Realität“</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2" name="Rectangle 1">
            <a:extLst>
              <a:ext uri="{FF2B5EF4-FFF2-40B4-BE49-F238E27FC236}">
                <a16:creationId xmlns:a16="http://schemas.microsoft.com/office/drawing/2014/main" id="{2FAC5853-4EBD-4BC4-9B2F-D96D5B4F431D}"/>
              </a:ext>
            </a:extLst>
          </p:cNvPr>
          <p:cNvSpPr/>
          <p:nvPr/>
        </p:nvSpPr>
        <p:spPr>
          <a:xfrm>
            <a:off x="3063193" y="3356644"/>
            <a:ext cx="2584457" cy="461665"/>
          </a:xfrm>
          <a:prstGeom prst="rect">
            <a:avLst/>
          </a:prstGeom>
        </p:spPr>
        <p:txBody>
          <a:bodyPr wrap="square">
            <a:spAutoFit/>
          </a:bodyPr>
          <a:lstStyle/>
          <a:p>
            <a:r>
              <a:rPr lang="de-DE" sz="2400" dirty="0"/>
              <a:t>thetruesize.com</a:t>
            </a:r>
          </a:p>
        </p:txBody>
      </p:sp>
      <p:sp>
        <p:nvSpPr>
          <p:cNvPr id="3" name="Rectangle 2">
            <a:extLst>
              <a:ext uri="{FF2B5EF4-FFF2-40B4-BE49-F238E27FC236}">
                <a16:creationId xmlns:a16="http://schemas.microsoft.com/office/drawing/2014/main" id="{12A26E37-9A6F-4E61-B937-C1F431CAE698}"/>
              </a:ext>
            </a:extLst>
          </p:cNvPr>
          <p:cNvSpPr/>
          <p:nvPr/>
        </p:nvSpPr>
        <p:spPr>
          <a:xfrm>
            <a:off x="3063193" y="4032398"/>
            <a:ext cx="2505879" cy="923330"/>
          </a:xfrm>
          <a:prstGeom prst="rect">
            <a:avLst/>
          </a:prstGeom>
        </p:spPr>
        <p:txBody>
          <a:bodyPr wrap="none">
            <a:spAutoFit/>
          </a:bodyPr>
          <a:lstStyle/>
          <a:p>
            <a:r>
              <a:rPr lang="de-DE" dirty="0"/>
              <a:t>Klassiker: </a:t>
            </a:r>
          </a:p>
          <a:p>
            <a:r>
              <a:rPr lang="de-DE" dirty="0"/>
              <a:t>Grönland </a:t>
            </a:r>
            <a:r>
              <a:rPr lang="de-DE" dirty="0" err="1"/>
              <a:t>vs</a:t>
            </a:r>
            <a:r>
              <a:rPr lang="de-DE" dirty="0"/>
              <a:t> Australien</a:t>
            </a:r>
          </a:p>
          <a:p>
            <a:r>
              <a:rPr lang="de-DE" dirty="0"/>
              <a:t>Europa in Afrika</a:t>
            </a: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646331"/>
          </a:xfrm>
          <a:prstGeom prst="rect">
            <a:avLst/>
          </a:prstGeom>
          <a:noFill/>
        </p:spPr>
        <p:txBody>
          <a:bodyPr wrap="square" rtlCol="0">
            <a:spAutoFit/>
          </a:bodyPr>
          <a:lstStyle/>
          <a:p>
            <a:r>
              <a:rPr lang="de-DE" dirty="0"/>
              <a:t>Nullmeridian bei Greenwich</a:t>
            </a:r>
          </a:p>
          <a:p>
            <a:endParaRPr lang="de-DE" dirty="0"/>
          </a:p>
        </p:txBody>
      </p:sp>
      <p:sp>
        <p:nvSpPr>
          <p:cNvPr id="11" name="TextBox 10">
            <a:extLst>
              <a:ext uri="{FF2B5EF4-FFF2-40B4-BE49-F238E27FC236}">
                <a16:creationId xmlns:a16="http://schemas.microsoft.com/office/drawing/2014/main" id="{26BAB16E-BB24-46C5-B829-117A46436F02}"/>
              </a:ext>
            </a:extLst>
          </p:cNvPr>
          <p:cNvSpPr txBox="1"/>
          <p:nvPr/>
        </p:nvSpPr>
        <p:spPr>
          <a:xfrm>
            <a:off x="457200" y="1665227"/>
            <a:ext cx="6952219" cy="1477328"/>
          </a:xfrm>
          <a:prstGeom prst="rect">
            <a:avLst/>
          </a:prstGeom>
          <a:noFill/>
        </p:spPr>
        <p:txBody>
          <a:bodyPr wrap="square" rtlCol="0">
            <a:spAutoFit/>
          </a:bodyPr>
          <a:lstStyle/>
          <a:p>
            <a:r>
              <a:rPr lang="de-DE" dirty="0"/>
              <a:t>In der Merkator Projektion wird Europa größer Dargestellt, während äquatornahe Ländern </a:t>
            </a:r>
            <a:r>
              <a:rPr lang="de-DE" dirty="0" err="1"/>
              <a:t>nihct</a:t>
            </a:r>
            <a:r>
              <a:rPr lang="de-DE" dirty="0"/>
              <a:t> verzerrt werden.</a:t>
            </a:r>
          </a:p>
          <a:p>
            <a:endParaRPr lang="de-DE" dirty="0"/>
          </a:p>
          <a:p>
            <a:r>
              <a:rPr lang="de-DE" dirty="0"/>
              <a:t>dadurch erscheint Europa „größer“ und „wichtiger“</a:t>
            </a:r>
          </a:p>
          <a:p>
            <a:endParaRPr lang="de-DE" dirty="0"/>
          </a:p>
        </p:txBody>
      </p:sp>
    </p:spTree>
    <p:extLst>
      <p:ext uri="{BB962C8B-B14F-4D97-AF65-F5344CB8AC3E}">
        <p14:creationId xmlns:p14="http://schemas.microsoft.com/office/powerpoint/2010/main" val="62875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P spid="1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Alternative ? Peters Projektion</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358139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ct val="30000"/>
              </a:spcAft>
            </a:pPr>
            <a:r>
              <a:rPr lang="de-DE" dirty="0">
                <a:solidFill>
                  <a:srgbClr val="003366"/>
                </a:solidFill>
              </a:rPr>
              <a:t>Flächentreu, jedoch starke Längen und Winkelverzerrung</a:t>
            </a:r>
          </a:p>
        </p:txBody>
      </p:sp>
      <p:pic>
        <p:nvPicPr>
          <p:cNvPr id="7" name="Picture 6" descr="sideb">
            <a:extLst>
              <a:ext uri="{FF2B5EF4-FFF2-40B4-BE49-F238E27FC236}">
                <a16:creationId xmlns:a16="http://schemas.microsoft.com/office/drawing/2014/main" id="{D644E80B-F978-4BCB-8791-6D049994B79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9" t="-827" r="-2858" b="18647"/>
          <a:stretch/>
        </p:blipFill>
        <p:spPr bwMode="auto">
          <a:xfrm rot="10800000">
            <a:off x="651262" y="1942226"/>
            <a:ext cx="7841475" cy="3980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2123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pic>
        <p:nvPicPr>
          <p:cNvPr id="11" name="Picture 10">
            <a:extLst>
              <a:ext uri="{FF2B5EF4-FFF2-40B4-BE49-F238E27FC236}">
                <a16:creationId xmlns:a16="http://schemas.microsoft.com/office/drawing/2014/main" id="{B7D2D4F4-A991-4CBE-9224-DDF54E2136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4245" y="1404642"/>
            <a:ext cx="4732440" cy="4723106"/>
          </a:xfrm>
          <a:prstGeom prst="rect">
            <a:avLst/>
          </a:prstGeom>
        </p:spPr>
      </p:pic>
    </p:spTree>
    <p:extLst>
      <p:ext uri="{BB962C8B-B14F-4D97-AF65-F5344CB8AC3E}">
        <p14:creationId xmlns:p14="http://schemas.microsoft.com/office/powerpoint/2010/main" val="42903857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Alternative ? Peters Projektion</a:t>
            </a:r>
            <a:endParaRPr lang="de-DE" dirty="0">
              <a:solidFill>
                <a:srgbClr val="C00000"/>
              </a:solidFill>
            </a:endParaRPr>
          </a:p>
        </p:txBody>
      </p:sp>
      <p:pic>
        <p:nvPicPr>
          <p:cNvPr id="7" name="Picture 6" descr="sideb">
            <a:extLst>
              <a:ext uri="{FF2B5EF4-FFF2-40B4-BE49-F238E27FC236}">
                <a16:creationId xmlns:a16="http://schemas.microsoft.com/office/drawing/2014/main" id="{D644E80B-F978-4BCB-8791-6D049994B79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9" t="-827" r="-2858" b="18647"/>
          <a:stretch/>
        </p:blipFill>
        <p:spPr bwMode="auto">
          <a:xfrm>
            <a:off x="743987" y="1640386"/>
            <a:ext cx="7942813" cy="4032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60092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Und nun?</a:t>
            </a:r>
            <a:endParaRPr lang="de-DE" dirty="0">
              <a:solidFill>
                <a:srgbClr val="C00000"/>
              </a:solidFill>
            </a:endParaRPr>
          </a:p>
        </p:txBody>
      </p:sp>
      <p:pic>
        <p:nvPicPr>
          <p:cNvPr id="7" name="Picture 6" descr="winkels vermittelnder entwurf">
            <a:extLst>
              <a:ext uri="{FF2B5EF4-FFF2-40B4-BE49-F238E27FC236}">
                <a16:creationId xmlns:a16="http://schemas.microsoft.com/office/drawing/2014/main" id="{5BADFD80-828F-482A-BC26-2EFE803019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272" t="9906" r="4318" b="10255"/>
          <a:stretch>
            <a:fillRect/>
          </a:stretch>
        </p:blipFill>
        <p:spPr bwMode="auto">
          <a:xfrm>
            <a:off x="1018798" y="2254124"/>
            <a:ext cx="7106403" cy="4073651"/>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3">
            <a:extLst>
              <a:ext uri="{FF2B5EF4-FFF2-40B4-BE49-F238E27FC236}">
                <a16:creationId xmlns:a16="http://schemas.microsoft.com/office/drawing/2014/main" id="{740529EE-0B70-4791-A135-A570A8B6B295}"/>
              </a:ext>
            </a:extLst>
          </p:cNvPr>
          <p:cNvSpPr txBox="1">
            <a:spLocks noChangeArrowheads="1"/>
          </p:cNvSpPr>
          <p:nvPr/>
        </p:nvSpPr>
        <p:spPr bwMode="auto">
          <a:xfrm>
            <a:off x="457200" y="1150166"/>
            <a:ext cx="8507413" cy="72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ct val="30000"/>
              </a:spcAft>
            </a:pPr>
            <a:r>
              <a:rPr lang="de-DE" dirty="0">
                <a:solidFill>
                  <a:srgbClr val="003366"/>
                </a:solidFill>
              </a:rPr>
              <a:t>Winkels vermittelnde Projektion (Mischprojektion)</a:t>
            </a:r>
          </a:p>
          <a:p>
            <a:pPr>
              <a:spcAft>
                <a:spcPct val="30000"/>
              </a:spcAft>
            </a:pPr>
            <a:r>
              <a:rPr lang="de-DE" dirty="0">
                <a:solidFill>
                  <a:srgbClr val="003366"/>
                </a:solidFill>
              </a:rPr>
              <a:t>Mittelweg Flächen und Winkeltreue (Vermeidung Randlicher Verzerrungen)</a:t>
            </a:r>
          </a:p>
        </p:txBody>
      </p:sp>
    </p:spTree>
    <p:extLst>
      <p:ext uri="{BB962C8B-B14F-4D97-AF65-F5344CB8AC3E}">
        <p14:creationId xmlns:p14="http://schemas.microsoft.com/office/powerpoint/2010/main" val="19519474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Und nun?</a:t>
            </a:r>
            <a:endParaRPr lang="de-DE" dirty="0">
              <a:solidFill>
                <a:srgbClr val="C00000"/>
              </a:solidFill>
            </a:endParaRPr>
          </a:p>
        </p:txBody>
      </p:sp>
      <p:sp>
        <p:nvSpPr>
          <p:cNvPr id="11" name="Text Box 3">
            <a:extLst>
              <a:ext uri="{FF2B5EF4-FFF2-40B4-BE49-F238E27FC236}">
                <a16:creationId xmlns:a16="http://schemas.microsoft.com/office/drawing/2014/main" id="{740529EE-0B70-4791-A135-A570A8B6B295}"/>
              </a:ext>
            </a:extLst>
          </p:cNvPr>
          <p:cNvSpPr txBox="1">
            <a:spLocks noChangeArrowheads="1"/>
          </p:cNvSpPr>
          <p:nvPr/>
        </p:nvSpPr>
        <p:spPr bwMode="auto">
          <a:xfrm>
            <a:off x="318293" y="1142213"/>
            <a:ext cx="8507413" cy="3225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ts val="600"/>
              </a:spcAft>
            </a:pPr>
            <a:r>
              <a:rPr lang="de-DE" b="1" dirty="0">
                <a:solidFill>
                  <a:srgbClr val="002060"/>
                </a:solidFill>
              </a:rPr>
              <a:t>Universal Transversal Mercator (UTM) – System</a:t>
            </a:r>
          </a:p>
          <a:p>
            <a:pPr>
              <a:spcAft>
                <a:spcPts val="600"/>
              </a:spcAft>
            </a:pPr>
            <a:r>
              <a:rPr lang="de-DE" b="1" dirty="0">
                <a:solidFill>
                  <a:srgbClr val="002060"/>
                </a:solidFill>
              </a:rPr>
              <a:t>						</a:t>
            </a:r>
          </a:p>
          <a:p>
            <a:pPr>
              <a:spcAft>
                <a:spcPts val="600"/>
              </a:spcAft>
            </a:pPr>
            <a:r>
              <a:rPr lang="de-DE" b="1" dirty="0">
                <a:solidFill>
                  <a:srgbClr val="002060"/>
                </a:solidFill>
              </a:rPr>
              <a:t>						Winkeltreu</a:t>
            </a:r>
          </a:p>
          <a:p>
            <a:pPr>
              <a:spcAft>
                <a:spcPts val="600"/>
              </a:spcAft>
            </a:pPr>
            <a:r>
              <a:rPr lang="de-DE" b="1" dirty="0">
                <a:solidFill>
                  <a:srgbClr val="002060"/>
                </a:solidFill>
              </a:rPr>
              <a:t>						Minimale Verzerrungen</a:t>
            </a:r>
            <a:endParaRPr lang="de-DE" dirty="0">
              <a:solidFill>
                <a:srgbClr val="002060"/>
              </a:solidFill>
            </a:endParaRPr>
          </a:p>
          <a:p>
            <a:pPr>
              <a:spcAft>
                <a:spcPct val="30000"/>
              </a:spcAft>
            </a:pPr>
            <a:r>
              <a:rPr lang="de-DE" dirty="0">
                <a:solidFill>
                  <a:srgbClr val="003366"/>
                </a:solidFill>
              </a:rPr>
              <a:t>						</a:t>
            </a:r>
            <a:r>
              <a:rPr lang="de-DE" b="1" dirty="0">
                <a:solidFill>
                  <a:srgbClr val="003366"/>
                </a:solidFill>
              </a:rPr>
              <a:t>Entfernungen relativ genau</a:t>
            </a:r>
          </a:p>
          <a:p>
            <a:pPr>
              <a:spcAft>
                <a:spcPct val="30000"/>
              </a:spcAft>
            </a:pPr>
            <a:endParaRPr lang="de-DE" b="1" dirty="0">
              <a:solidFill>
                <a:srgbClr val="003366"/>
              </a:solidFill>
            </a:endParaRPr>
          </a:p>
          <a:p>
            <a:pPr>
              <a:spcAft>
                <a:spcPct val="30000"/>
              </a:spcAft>
            </a:pPr>
            <a:r>
              <a:rPr lang="de-DE" b="1" dirty="0">
                <a:solidFill>
                  <a:srgbClr val="003366"/>
                </a:solidFill>
              </a:rPr>
              <a:t>						Einschränkungen	</a:t>
            </a:r>
          </a:p>
          <a:p>
            <a:pPr>
              <a:spcAft>
                <a:spcPct val="30000"/>
              </a:spcAft>
            </a:pPr>
            <a:r>
              <a:rPr lang="de-DE" b="1" dirty="0">
                <a:solidFill>
                  <a:srgbClr val="003366"/>
                </a:solidFill>
              </a:rPr>
              <a:t>						Verzerrungen außerhalb der Zone</a:t>
            </a:r>
          </a:p>
          <a:p>
            <a:pPr>
              <a:spcAft>
                <a:spcPct val="30000"/>
              </a:spcAft>
            </a:pPr>
            <a:r>
              <a:rPr lang="de-DE" b="1" dirty="0">
                <a:solidFill>
                  <a:srgbClr val="003366"/>
                </a:solidFill>
              </a:rPr>
              <a:t>						</a:t>
            </a:r>
          </a:p>
        </p:txBody>
      </p:sp>
      <p:grpSp>
        <p:nvGrpSpPr>
          <p:cNvPr id="8" name="Gruppieren 3">
            <a:extLst>
              <a:ext uri="{FF2B5EF4-FFF2-40B4-BE49-F238E27FC236}">
                <a16:creationId xmlns:a16="http://schemas.microsoft.com/office/drawing/2014/main" id="{5F373646-EEE1-4010-AAB0-70BA90465A5A}"/>
              </a:ext>
            </a:extLst>
          </p:cNvPr>
          <p:cNvGrpSpPr/>
          <p:nvPr/>
        </p:nvGrpSpPr>
        <p:grpSpPr>
          <a:xfrm>
            <a:off x="589060" y="2116240"/>
            <a:ext cx="3781586" cy="3752060"/>
            <a:chOff x="457200" y="1309606"/>
            <a:chExt cx="3781586" cy="3752060"/>
          </a:xfrm>
        </p:grpSpPr>
        <p:pic>
          <p:nvPicPr>
            <p:cNvPr id="10" name="Picture 9" descr="E:\Abbildungen Lehrbuch Geographie\abbildungen\kap-6\06_06_02-1ex.jpg">
              <a:extLst>
                <a:ext uri="{FF2B5EF4-FFF2-40B4-BE49-F238E27FC236}">
                  <a16:creationId xmlns:a16="http://schemas.microsoft.com/office/drawing/2014/main" id="{420F6037-9C01-4210-B4E1-7492D521C4D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389"/>
            <a:stretch/>
          </p:blipFill>
          <p:spPr bwMode="auto">
            <a:xfrm>
              <a:off x="457200" y="1309606"/>
              <a:ext cx="3781586" cy="2636563"/>
            </a:xfrm>
            <a:prstGeom prst="rect">
              <a:avLst/>
            </a:prstGeom>
            <a:noFill/>
            <a:extLst>
              <a:ext uri="{909E8E84-426E-40DD-AFC4-6F175D3DCCD1}">
                <a14:hiddenFill xmlns:a14="http://schemas.microsoft.com/office/drawing/2010/main">
                  <a:solidFill>
                    <a:srgbClr val="FFFFFF"/>
                  </a:solidFill>
                </a14:hiddenFill>
              </a:ext>
            </a:extLst>
          </p:spPr>
        </p:pic>
        <p:sp>
          <p:nvSpPr>
            <p:cNvPr id="12" name="Textfeld 7">
              <a:extLst>
                <a:ext uri="{FF2B5EF4-FFF2-40B4-BE49-F238E27FC236}">
                  <a16:creationId xmlns:a16="http://schemas.microsoft.com/office/drawing/2014/main" id="{5BB38A03-0AC4-4128-B566-FAF913A9BC5B}"/>
                </a:ext>
              </a:extLst>
            </p:cNvPr>
            <p:cNvSpPr txBox="1"/>
            <p:nvPr/>
          </p:nvSpPr>
          <p:spPr>
            <a:xfrm>
              <a:off x="818567" y="4109119"/>
              <a:ext cx="3058851" cy="584775"/>
            </a:xfrm>
            <a:prstGeom prst="rect">
              <a:avLst/>
            </a:prstGeom>
            <a:noFill/>
          </p:spPr>
          <p:txBody>
            <a:bodyPr wrap="none" rtlCol="0">
              <a:spAutoFit/>
            </a:bodyPr>
            <a:lstStyle>
              <a:defPPr>
                <a:defRPr lang="de-DE"/>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ctr"/>
              <a:r>
                <a:rPr lang="de-DE" sz="1600" i="1" dirty="0">
                  <a:solidFill>
                    <a:srgbClr val="003366"/>
                  </a:solidFill>
                </a:rPr>
                <a:t>transversale Mercatorprojektion</a:t>
              </a:r>
            </a:p>
            <a:p>
              <a:pPr algn="ctr"/>
              <a:r>
                <a:rPr lang="de-DE" sz="1600" i="1" dirty="0">
                  <a:solidFill>
                    <a:srgbClr val="C00000"/>
                  </a:solidFill>
                </a:rPr>
                <a:t>(Schnittzylinder)</a:t>
              </a:r>
            </a:p>
          </p:txBody>
        </p:sp>
        <p:sp>
          <p:nvSpPr>
            <p:cNvPr id="13" name="Textfeld 9">
              <a:extLst>
                <a:ext uri="{FF2B5EF4-FFF2-40B4-BE49-F238E27FC236}">
                  <a16:creationId xmlns:a16="http://schemas.microsoft.com/office/drawing/2014/main" id="{6057C358-03C2-40CC-86DF-5B78D4597802}"/>
                </a:ext>
              </a:extLst>
            </p:cNvPr>
            <p:cNvSpPr txBox="1"/>
            <p:nvPr/>
          </p:nvSpPr>
          <p:spPr>
            <a:xfrm>
              <a:off x="1170426" y="4753889"/>
              <a:ext cx="2355132" cy="307777"/>
            </a:xfrm>
            <a:prstGeom prst="rect">
              <a:avLst/>
            </a:prstGeom>
            <a:noFill/>
          </p:spPr>
          <p:txBody>
            <a:bodyPr wrap="none" rtlCol="0">
              <a:spAutoFit/>
            </a:bodyPr>
            <a:lstStyle>
              <a:defPPr>
                <a:defRPr lang="de-DE"/>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de-DE" sz="1400" dirty="0">
                  <a:solidFill>
                    <a:srgbClr val="003366"/>
                  </a:solidFill>
                </a:rPr>
                <a:t>Bezugsoberfläche: GRS 80</a:t>
              </a:r>
            </a:p>
          </p:txBody>
        </p:sp>
      </p:grpSp>
      <p:sp>
        <p:nvSpPr>
          <p:cNvPr id="14" name="Rectangle 13">
            <a:extLst>
              <a:ext uri="{FF2B5EF4-FFF2-40B4-BE49-F238E27FC236}">
                <a16:creationId xmlns:a16="http://schemas.microsoft.com/office/drawing/2014/main" id="{2D0DF0CA-2B67-469A-A33B-2E4E01EB0A43}"/>
              </a:ext>
            </a:extLst>
          </p:cNvPr>
          <p:cNvSpPr/>
          <p:nvPr/>
        </p:nvSpPr>
        <p:spPr>
          <a:xfrm>
            <a:off x="443829" y="6043481"/>
            <a:ext cx="4572000" cy="246221"/>
          </a:xfrm>
          <a:prstGeom prst="rect">
            <a:avLst/>
          </a:prstGeom>
        </p:spPr>
        <p:txBody>
          <a:bodyPr>
            <a:spAutoFit/>
          </a:bodyPr>
          <a:lstStyle/>
          <a:p>
            <a:r>
              <a:rPr lang="de-DE" sz="1000" dirty="0"/>
              <a:t>aus Vorlesung Kartographie WS13/14 Stefan Harnischmacher</a:t>
            </a:r>
          </a:p>
        </p:txBody>
      </p:sp>
    </p:spTree>
    <p:extLst>
      <p:ext uri="{BB962C8B-B14F-4D97-AF65-F5344CB8AC3E}">
        <p14:creationId xmlns:p14="http://schemas.microsoft.com/office/powerpoint/2010/main" val="38927882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Line 221"/>
          <p:cNvSpPr>
            <a:spLocks noChangeShapeType="1"/>
          </p:cNvSpPr>
          <p:nvPr/>
        </p:nvSpPr>
        <p:spPr bwMode="auto">
          <a:xfrm>
            <a:off x="457200"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6" name="Rectangle 2"/>
          <p:cNvSpPr txBox="1">
            <a:spLocks noChangeArrowheads="1"/>
          </p:cNvSpPr>
          <p:nvPr/>
        </p:nvSpPr>
        <p:spPr>
          <a:xfrm>
            <a:off x="457199" y="44450"/>
            <a:ext cx="8507413"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1800" dirty="0"/>
              <a:t>Computerkartographie – </a:t>
            </a:r>
            <a:r>
              <a:rPr lang="de-DE" sz="1800" b="1" dirty="0"/>
              <a:t>(8) Projektionen</a:t>
            </a:r>
          </a:p>
        </p:txBody>
      </p:sp>
      <p:sp>
        <p:nvSpPr>
          <p:cNvPr id="30" name="Text Box 4"/>
          <p:cNvSpPr txBox="1">
            <a:spLocks noChangeArrowheads="1"/>
          </p:cNvSpPr>
          <p:nvPr/>
        </p:nvSpPr>
        <p:spPr bwMode="auto">
          <a:xfrm>
            <a:off x="457200" y="612414"/>
            <a:ext cx="86868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7780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spcAft>
                <a:spcPts val="600"/>
              </a:spcAft>
            </a:pPr>
            <a:r>
              <a:rPr lang="de-DE" b="1" dirty="0">
                <a:solidFill>
                  <a:srgbClr val="C00000"/>
                </a:solidFill>
              </a:rPr>
              <a:t>Universal Transversal Mercator (UTM) - System</a:t>
            </a:r>
            <a:endParaRPr lang="de-DE" dirty="0">
              <a:solidFill>
                <a:srgbClr val="C00000"/>
              </a:solidFill>
            </a:endParaRPr>
          </a:p>
        </p:txBody>
      </p:sp>
      <p:pic>
        <p:nvPicPr>
          <p:cNvPr id="35842" name="Picture 2" descr="E:\Abbildungen Lehrbuch Geographie\abbildungen\kap-6\06_06_04.jpg"/>
          <p:cNvPicPr>
            <a:picLocks noChangeAspect="1" noChangeArrowheads="1"/>
          </p:cNvPicPr>
          <p:nvPr/>
        </p:nvPicPr>
        <p:blipFill rotWithShape="1">
          <a:blip r:embed="rId2">
            <a:extLst>
              <a:ext uri="{28A0092B-C50C-407E-A947-70E740481C1C}">
                <a14:useLocalDpi xmlns:a14="http://schemas.microsoft.com/office/drawing/2010/main" val="0"/>
              </a:ext>
            </a:extLst>
          </a:blip>
          <a:srcRect b="2585"/>
          <a:stretch/>
        </p:blipFill>
        <p:spPr bwMode="auto">
          <a:xfrm>
            <a:off x="4710906" y="1148632"/>
            <a:ext cx="4049931" cy="5527482"/>
          </a:xfrm>
          <a:prstGeom prst="rect">
            <a:avLst/>
          </a:prstGeom>
          <a:noFill/>
          <a:extLst>
            <a:ext uri="{909E8E84-426E-40DD-AFC4-6F175D3DCCD1}">
              <a14:hiddenFill xmlns:a14="http://schemas.microsoft.com/office/drawing/2010/main">
                <a:solidFill>
                  <a:srgbClr val="FFFFFF"/>
                </a:solidFill>
              </a14:hiddenFill>
            </a:ext>
          </a:extLst>
        </p:spPr>
      </p:pic>
      <p:sp>
        <p:nvSpPr>
          <p:cNvPr id="12" name="Text Box 4"/>
          <p:cNvSpPr txBox="1">
            <a:spLocks noChangeArrowheads="1"/>
          </p:cNvSpPr>
          <p:nvPr/>
        </p:nvSpPr>
        <p:spPr bwMode="auto">
          <a:xfrm>
            <a:off x="457199" y="1067175"/>
            <a:ext cx="86868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77800">
              <a:defRPr>
                <a:solidFill>
                  <a:schemeClr val="tx1"/>
                </a:solidFill>
                <a:latin typeface="Arial" charset="0"/>
              </a:defRPr>
            </a:lvl1pPr>
            <a:lvl2pPr>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fontAlgn="base">
              <a:spcBef>
                <a:spcPct val="0"/>
              </a:spcBef>
              <a:spcAft>
                <a:spcPct val="0"/>
              </a:spcAft>
              <a:defRPr>
                <a:solidFill>
                  <a:schemeClr val="tx1"/>
                </a:solidFill>
                <a:latin typeface="Arial" charset="0"/>
              </a:defRPr>
            </a:lvl6pPr>
            <a:lvl7pPr fontAlgn="base">
              <a:spcBef>
                <a:spcPct val="0"/>
              </a:spcBef>
              <a:spcAft>
                <a:spcPct val="0"/>
              </a:spcAft>
              <a:defRPr>
                <a:solidFill>
                  <a:schemeClr val="tx1"/>
                </a:solidFill>
                <a:latin typeface="Arial" charset="0"/>
              </a:defRPr>
            </a:lvl7pPr>
            <a:lvl8pPr fontAlgn="base">
              <a:spcBef>
                <a:spcPct val="0"/>
              </a:spcBef>
              <a:spcAft>
                <a:spcPct val="0"/>
              </a:spcAft>
              <a:defRPr>
                <a:solidFill>
                  <a:schemeClr val="tx1"/>
                </a:solidFill>
                <a:latin typeface="Arial" charset="0"/>
              </a:defRPr>
            </a:lvl8pPr>
            <a:lvl9pPr fontAlgn="base">
              <a:spcBef>
                <a:spcPct val="0"/>
              </a:spcBef>
              <a:spcAft>
                <a:spcPct val="0"/>
              </a:spcAft>
              <a:defRPr>
                <a:solidFill>
                  <a:schemeClr val="tx1"/>
                </a:solidFill>
                <a:latin typeface="Arial" charset="0"/>
              </a:defRPr>
            </a:lvl9pPr>
          </a:lstStyle>
          <a:p>
            <a:pPr>
              <a:spcAft>
                <a:spcPts val="600"/>
              </a:spcAft>
            </a:pPr>
            <a:r>
              <a:rPr lang="de-DE" b="1" dirty="0">
                <a:solidFill>
                  <a:srgbClr val="003366"/>
                </a:solidFill>
              </a:rPr>
              <a:t>UTM-Koordinaten</a:t>
            </a:r>
            <a:endParaRPr lang="de-DE" dirty="0">
              <a:solidFill>
                <a:srgbClr val="003366"/>
              </a:solidFill>
            </a:endParaRPr>
          </a:p>
        </p:txBody>
      </p:sp>
      <p:sp>
        <p:nvSpPr>
          <p:cNvPr id="2" name="Rechteck 1"/>
          <p:cNvSpPr/>
          <p:nvPr/>
        </p:nvSpPr>
        <p:spPr>
          <a:xfrm>
            <a:off x="457199" y="1746399"/>
            <a:ext cx="4116389" cy="4108817"/>
          </a:xfrm>
          <a:prstGeom prst="rect">
            <a:avLst/>
          </a:prstGeom>
        </p:spPr>
        <p:txBody>
          <a:bodyPr wrap="square">
            <a:spAutoFit/>
          </a:bodyPr>
          <a:lstStyle/>
          <a:p>
            <a:pPr>
              <a:spcAft>
                <a:spcPct val="30000"/>
              </a:spcAft>
            </a:pPr>
            <a:r>
              <a:rPr lang="de-DE" b="1" dirty="0" err="1">
                <a:solidFill>
                  <a:srgbClr val="C00000"/>
                </a:solidFill>
              </a:rPr>
              <a:t>Nordwert</a:t>
            </a:r>
            <a:r>
              <a:rPr lang="de-DE" dirty="0">
                <a:solidFill>
                  <a:srgbClr val="C00000"/>
                </a:solidFill>
              </a:rPr>
              <a:t> </a:t>
            </a:r>
            <a:r>
              <a:rPr lang="de-DE" dirty="0">
                <a:solidFill>
                  <a:srgbClr val="003366"/>
                </a:solidFill>
              </a:rPr>
              <a:t>(N):</a:t>
            </a:r>
            <a:br>
              <a:rPr lang="de-DE" dirty="0">
                <a:solidFill>
                  <a:srgbClr val="003366"/>
                </a:solidFill>
              </a:rPr>
            </a:br>
            <a:r>
              <a:rPr lang="de-DE" dirty="0">
                <a:solidFill>
                  <a:srgbClr val="003366"/>
                </a:solidFill>
              </a:rPr>
              <a:t>Abstand vom Äquator</a:t>
            </a:r>
            <a:br>
              <a:rPr lang="de-DE" dirty="0">
                <a:solidFill>
                  <a:srgbClr val="003366"/>
                </a:solidFill>
              </a:rPr>
            </a:br>
            <a:r>
              <a:rPr lang="de-DE" dirty="0">
                <a:solidFill>
                  <a:srgbClr val="003366"/>
                </a:solidFill>
              </a:rPr>
              <a:t>(auf Südhalbkugel mit Zuschlag von 10.000 km zu negativen Nordwerten)</a:t>
            </a:r>
          </a:p>
          <a:p>
            <a:pPr>
              <a:spcAft>
                <a:spcPct val="30000"/>
              </a:spcAft>
            </a:pPr>
            <a:r>
              <a:rPr lang="de-DE" b="1" dirty="0" err="1">
                <a:solidFill>
                  <a:srgbClr val="C00000"/>
                </a:solidFill>
              </a:rPr>
              <a:t>Ostwert</a:t>
            </a:r>
            <a:r>
              <a:rPr lang="de-DE" dirty="0">
                <a:solidFill>
                  <a:srgbClr val="003366"/>
                </a:solidFill>
              </a:rPr>
              <a:t> (E):</a:t>
            </a:r>
            <a:br>
              <a:rPr lang="de-DE" dirty="0">
                <a:solidFill>
                  <a:srgbClr val="003366"/>
                </a:solidFill>
              </a:rPr>
            </a:br>
            <a:r>
              <a:rPr lang="de-DE" dirty="0">
                <a:solidFill>
                  <a:srgbClr val="003366"/>
                </a:solidFill>
              </a:rPr>
              <a:t>Abstand vom Hauptmeridian</a:t>
            </a:r>
          </a:p>
          <a:p>
            <a:pPr>
              <a:spcAft>
                <a:spcPct val="30000"/>
              </a:spcAft>
            </a:pPr>
            <a:r>
              <a:rPr lang="de-DE" dirty="0">
                <a:solidFill>
                  <a:srgbClr val="003366"/>
                </a:solidFill>
              </a:rPr>
              <a:t>Zählung</a:t>
            </a:r>
            <a:r>
              <a:rPr lang="de-DE" b="1" dirty="0">
                <a:solidFill>
                  <a:srgbClr val="003366"/>
                </a:solidFill>
              </a:rPr>
              <a:t> </a:t>
            </a:r>
            <a:r>
              <a:rPr lang="de-DE" dirty="0">
                <a:solidFill>
                  <a:srgbClr val="003366"/>
                </a:solidFill>
              </a:rPr>
              <a:t>beginnt mit 500 km am Hauptmeridian zur Vermeidung von negativen Werten</a:t>
            </a:r>
          </a:p>
          <a:p>
            <a:pPr>
              <a:spcAft>
                <a:spcPct val="30000"/>
              </a:spcAft>
            </a:pPr>
            <a:r>
              <a:rPr lang="de-DE" b="1" dirty="0">
                <a:solidFill>
                  <a:srgbClr val="003366"/>
                </a:solidFill>
              </a:rPr>
              <a:t>vollständige Koordinatenangabe</a:t>
            </a:r>
            <a:r>
              <a:rPr lang="de-DE" dirty="0">
                <a:solidFill>
                  <a:srgbClr val="003366"/>
                </a:solidFill>
              </a:rPr>
              <a:t>:</a:t>
            </a:r>
            <a:br>
              <a:rPr lang="de-DE" dirty="0">
                <a:solidFill>
                  <a:srgbClr val="003366"/>
                </a:solidFill>
              </a:rPr>
            </a:br>
            <a:r>
              <a:rPr lang="de-DE" dirty="0">
                <a:solidFill>
                  <a:srgbClr val="003366"/>
                </a:solidFill>
              </a:rPr>
              <a:t>Zonennummer, </a:t>
            </a:r>
            <a:r>
              <a:rPr lang="de-DE" dirty="0" err="1">
                <a:solidFill>
                  <a:srgbClr val="003366"/>
                </a:solidFill>
              </a:rPr>
              <a:t>Ostwert</a:t>
            </a:r>
            <a:r>
              <a:rPr lang="de-DE" dirty="0">
                <a:solidFill>
                  <a:srgbClr val="003366"/>
                </a:solidFill>
              </a:rPr>
              <a:t>, </a:t>
            </a:r>
            <a:r>
              <a:rPr lang="de-DE" dirty="0" err="1">
                <a:solidFill>
                  <a:srgbClr val="003366"/>
                </a:solidFill>
              </a:rPr>
              <a:t>Nordwert</a:t>
            </a:r>
            <a:endParaRPr lang="de-DE" dirty="0">
              <a:solidFill>
                <a:srgbClr val="003366"/>
              </a:solidFill>
            </a:endParaRPr>
          </a:p>
          <a:p>
            <a:pPr>
              <a:spcAft>
                <a:spcPct val="30000"/>
              </a:spcAft>
            </a:pPr>
            <a:r>
              <a:rPr lang="de-DE" dirty="0">
                <a:solidFill>
                  <a:srgbClr val="003366"/>
                </a:solidFill>
              </a:rPr>
              <a:t>z.B. Berlin-Mitte</a:t>
            </a:r>
            <a:br>
              <a:rPr lang="de-DE" dirty="0">
                <a:solidFill>
                  <a:srgbClr val="003366"/>
                </a:solidFill>
              </a:rPr>
            </a:br>
            <a:r>
              <a:rPr lang="de-DE" dirty="0">
                <a:solidFill>
                  <a:srgbClr val="C00000"/>
                </a:solidFill>
              </a:rPr>
              <a:t>Zone 33, E 390 420 m, N 5820 845 m</a:t>
            </a:r>
          </a:p>
        </p:txBody>
      </p:sp>
      <p:sp>
        <p:nvSpPr>
          <p:cNvPr id="13" name="Text Box 5"/>
          <p:cNvSpPr txBox="1">
            <a:spLocks noChangeArrowheads="1"/>
          </p:cNvSpPr>
          <p:nvPr/>
        </p:nvSpPr>
        <p:spPr bwMode="auto">
          <a:xfrm>
            <a:off x="468848" y="6017472"/>
            <a:ext cx="4104740" cy="658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r">
              <a:spcAft>
                <a:spcPct val="30000"/>
              </a:spcAft>
            </a:pPr>
            <a:r>
              <a:rPr lang="de-DE" sz="1600" b="1" i="1" dirty="0">
                <a:solidFill>
                  <a:srgbClr val="003366"/>
                </a:solidFill>
              </a:rPr>
              <a:t>UTM-Meridianstreifen in Deutschland</a:t>
            </a:r>
          </a:p>
          <a:p>
            <a:pPr algn="r">
              <a:spcAft>
                <a:spcPct val="30000"/>
              </a:spcAft>
            </a:pPr>
            <a:r>
              <a:rPr lang="de-DE" sz="1600" i="1" dirty="0">
                <a:solidFill>
                  <a:srgbClr val="003366"/>
                </a:solidFill>
              </a:rPr>
              <a:t>(</a:t>
            </a:r>
            <a:r>
              <a:rPr lang="de-DE" sz="1200" i="1" dirty="0">
                <a:solidFill>
                  <a:srgbClr val="003366"/>
                </a:solidFill>
              </a:rPr>
              <a:t>aus Gebhardt et al. 2007)</a:t>
            </a:r>
          </a:p>
        </p:txBody>
      </p:sp>
      <p:sp>
        <p:nvSpPr>
          <p:cNvPr id="10" name="Foliennummernplatzhalter 2"/>
          <p:cNvSpPr>
            <a:spLocks noGrp="1"/>
          </p:cNvSpPr>
          <p:nvPr>
            <p:ph type="sldNum" sz="quarter" idx="11"/>
          </p:nvPr>
        </p:nvSpPr>
        <p:spPr>
          <a:xfrm>
            <a:off x="8686800" y="-7257"/>
            <a:ext cx="467179" cy="269875"/>
          </a:xfrm>
        </p:spPr>
        <p:txBody>
          <a:bodyPr/>
          <a:lstStyle/>
          <a:p>
            <a:fld id="{BA8432D9-7B1B-4FCA-BBE3-38721F360D83}" type="slidenum">
              <a:rPr lang="de-DE" sz="1200" smtClean="0"/>
              <a:pPr/>
              <a:t>33</a:t>
            </a:fld>
            <a:endParaRPr lang="de-DE" sz="1200" dirty="0"/>
          </a:p>
        </p:txBody>
      </p:sp>
      <p:sp>
        <p:nvSpPr>
          <p:cNvPr id="11" name="Rectangle 10">
            <a:extLst>
              <a:ext uri="{FF2B5EF4-FFF2-40B4-BE49-F238E27FC236}">
                <a16:creationId xmlns:a16="http://schemas.microsoft.com/office/drawing/2014/main" id="{A6FD89C6-C6DC-472F-AF6C-9636164EE262}"/>
              </a:ext>
            </a:extLst>
          </p:cNvPr>
          <p:cNvSpPr/>
          <p:nvPr/>
        </p:nvSpPr>
        <p:spPr>
          <a:xfrm>
            <a:off x="621382" y="6552345"/>
            <a:ext cx="4572000" cy="246221"/>
          </a:xfrm>
          <a:prstGeom prst="rect">
            <a:avLst/>
          </a:prstGeom>
        </p:spPr>
        <p:txBody>
          <a:bodyPr>
            <a:spAutoFit/>
          </a:bodyPr>
          <a:lstStyle/>
          <a:p>
            <a:r>
              <a:rPr lang="de-DE" sz="1000" dirty="0"/>
              <a:t>aus Vorlesung Kartographie WS13/14 Stefan Harnischmacher</a:t>
            </a:r>
          </a:p>
        </p:txBody>
      </p:sp>
    </p:spTree>
    <p:extLst>
      <p:ext uri="{BB962C8B-B14F-4D97-AF65-F5344CB8AC3E}">
        <p14:creationId xmlns:p14="http://schemas.microsoft.com/office/powerpoint/2010/main" val="1409818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fade">
                                      <p:cBhvr>
                                        <p:cTn id="27"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Projektionen in </a:t>
            </a:r>
            <a:r>
              <a:rPr lang="de-DE" b="1" dirty="0" err="1">
                <a:solidFill>
                  <a:srgbClr val="C00000"/>
                </a:solidFill>
              </a:rPr>
              <a:t>QGis</a:t>
            </a:r>
            <a:endParaRPr lang="de-DE" dirty="0">
              <a:solidFill>
                <a:srgbClr val="C00000"/>
              </a:solidFill>
            </a:endParaRPr>
          </a:p>
        </p:txBody>
      </p:sp>
      <p:sp>
        <p:nvSpPr>
          <p:cNvPr id="10" name="Text Box 3">
            <a:extLst>
              <a:ext uri="{FF2B5EF4-FFF2-40B4-BE49-F238E27FC236}">
                <a16:creationId xmlns:a16="http://schemas.microsoft.com/office/drawing/2014/main" id="{E3938490-5904-4A8D-A555-4AA169A606DA}"/>
              </a:ext>
            </a:extLst>
          </p:cNvPr>
          <p:cNvSpPr txBox="1">
            <a:spLocks noChangeArrowheads="1"/>
          </p:cNvSpPr>
          <p:nvPr/>
        </p:nvSpPr>
        <p:spPr bwMode="auto">
          <a:xfrm>
            <a:off x="457201" y="1196430"/>
            <a:ext cx="467691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lgn="ctr">
              <a:spcAft>
                <a:spcPct val="30000"/>
              </a:spcAft>
            </a:pPr>
            <a:endParaRPr lang="de-DE" dirty="0">
              <a:solidFill>
                <a:srgbClr val="003366"/>
              </a:solidFill>
            </a:endParaRPr>
          </a:p>
        </p:txBody>
      </p:sp>
      <p:sp>
        <p:nvSpPr>
          <p:cNvPr id="8" name="TextBox 7">
            <a:extLst>
              <a:ext uri="{FF2B5EF4-FFF2-40B4-BE49-F238E27FC236}">
                <a16:creationId xmlns:a16="http://schemas.microsoft.com/office/drawing/2014/main" id="{3C651A81-9886-4450-8D87-1CF945D66552}"/>
              </a:ext>
            </a:extLst>
          </p:cNvPr>
          <p:cNvSpPr txBox="1"/>
          <p:nvPr/>
        </p:nvSpPr>
        <p:spPr>
          <a:xfrm>
            <a:off x="457200" y="1220305"/>
            <a:ext cx="6952219" cy="1754326"/>
          </a:xfrm>
          <a:prstGeom prst="rect">
            <a:avLst/>
          </a:prstGeom>
          <a:noFill/>
        </p:spPr>
        <p:txBody>
          <a:bodyPr wrap="square" rtlCol="0">
            <a:spAutoFit/>
          </a:bodyPr>
          <a:lstStyle/>
          <a:p>
            <a:r>
              <a:rPr lang="de-DE" dirty="0"/>
              <a:t>„On </a:t>
            </a:r>
            <a:r>
              <a:rPr lang="de-DE" dirty="0" err="1"/>
              <a:t>the</a:t>
            </a:r>
            <a:r>
              <a:rPr lang="de-DE" dirty="0"/>
              <a:t> Fly“ stellt Daten in der gewählten Projektion dar, ohne die Daten zu verändern. Daten welche unterschiedlich projiziert sind, können so zwar visualisiert werden (als ob diese die gleiche Projektion haben) jedoch lassen sich keine Berechnungen machen.</a:t>
            </a:r>
          </a:p>
          <a:p>
            <a:endParaRPr lang="de-DE" dirty="0"/>
          </a:p>
        </p:txBody>
      </p:sp>
      <p:sp>
        <p:nvSpPr>
          <p:cNvPr id="12" name="TextBox 11">
            <a:extLst>
              <a:ext uri="{FF2B5EF4-FFF2-40B4-BE49-F238E27FC236}">
                <a16:creationId xmlns:a16="http://schemas.microsoft.com/office/drawing/2014/main" id="{2A74DEA9-B440-45E6-B225-60DAC8687BCE}"/>
              </a:ext>
            </a:extLst>
          </p:cNvPr>
          <p:cNvSpPr txBox="1"/>
          <p:nvPr/>
        </p:nvSpPr>
        <p:spPr>
          <a:xfrm>
            <a:off x="457199" y="2837520"/>
            <a:ext cx="6952219" cy="1200329"/>
          </a:xfrm>
          <a:prstGeom prst="rect">
            <a:avLst/>
          </a:prstGeom>
          <a:noFill/>
        </p:spPr>
        <p:txBody>
          <a:bodyPr wrap="square" rtlCol="0">
            <a:spAutoFit/>
          </a:bodyPr>
          <a:lstStyle/>
          <a:p>
            <a:r>
              <a:rPr lang="de-DE" dirty="0"/>
              <a:t>Bei Geodaten wird in der Regel angegeben, in welcher Projektion sich diese befinden. Ist die Projektion unbekannt, lässt sich diese teils nur schwer herausfinden.</a:t>
            </a:r>
          </a:p>
          <a:p>
            <a:endParaRPr lang="de-DE" dirty="0"/>
          </a:p>
        </p:txBody>
      </p:sp>
      <p:sp>
        <p:nvSpPr>
          <p:cNvPr id="13" name="TextBox 12">
            <a:extLst>
              <a:ext uri="{FF2B5EF4-FFF2-40B4-BE49-F238E27FC236}">
                <a16:creationId xmlns:a16="http://schemas.microsoft.com/office/drawing/2014/main" id="{0A69A5DD-F354-467C-A22A-B768D2F1AF5E}"/>
              </a:ext>
            </a:extLst>
          </p:cNvPr>
          <p:cNvSpPr txBox="1"/>
          <p:nvPr/>
        </p:nvSpPr>
        <p:spPr>
          <a:xfrm>
            <a:off x="457199" y="3930621"/>
            <a:ext cx="6952219" cy="1200329"/>
          </a:xfrm>
          <a:prstGeom prst="rect">
            <a:avLst/>
          </a:prstGeom>
          <a:noFill/>
        </p:spPr>
        <p:txBody>
          <a:bodyPr wrap="square" rtlCol="0">
            <a:spAutoFit/>
          </a:bodyPr>
          <a:lstStyle/>
          <a:p>
            <a:r>
              <a:rPr lang="de-DE" dirty="0"/>
              <a:t>Arbeiten Sie möglich ohne „On </a:t>
            </a:r>
            <a:r>
              <a:rPr lang="de-DE" dirty="0" err="1"/>
              <a:t>the</a:t>
            </a:r>
            <a:r>
              <a:rPr lang="de-DE" dirty="0"/>
              <a:t> Fly“ und </a:t>
            </a:r>
            <a:r>
              <a:rPr lang="de-DE" dirty="0" err="1"/>
              <a:t>reprojizieren</a:t>
            </a:r>
            <a:r>
              <a:rPr lang="de-DE" dirty="0"/>
              <a:t> (</a:t>
            </a:r>
            <a:r>
              <a:rPr lang="de-DE" dirty="0" err="1"/>
              <a:t>umprojizieren</a:t>
            </a:r>
            <a:r>
              <a:rPr lang="de-DE" dirty="0"/>
              <a:t>) Sie Ihre Daten so, dass alle Layer die gleiche Projektion </a:t>
            </a:r>
            <a:r>
              <a:rPr lang="de-DE" dirty="0" err="1"/>
              <a:t>besitzten</a:t>
            </a:r>
            <a:r>
              <a:rPr lang="de-DE" dirty="0"/>
              <a:t>.</a:t>
            </a:r>
          </a:p>
          <a:p>
            <a:endParaRPr lang="de-DE" dirty="0"/>
          </a:p>
        </p:txBody>
      </p:sp>
      <p:sp>
        <p:nvSpPr>
          <p:cNvPr id="14" name="TextBox 13">
            <a:extLst>
              <a:ext uri="{FF2B5EF4-FFF2-40B4-BE49-F238E27FC236}">
                <a16:creationId xmlns:a16="http://schemas.microsoft.com/office/drawing/2014/main" id="{4B4A198D-F7C1-4E96-BEAE-45BBDA0A3F2F}"/>
              </a:ext>
            </a:extLst>
          </p:cNvPr>
          <p:cNvSpPr txBox="1"/>
          <p:nvPr/>
        </p:nvSpPr>
        <p:spPr>
          <a:xfrm>
            <a:off x="457199" y="4886611"/>
            <a:ext cx="6952219" cy="1754326"/>
          </a:xfrm>
          <a:prstGeom prst="rect">
            <a:avLst/>
          </a:prstGeom>
          <a:noFill/>
        </p:spPr>
        <p:txBody>
          <a:bodyPr wrap="square" rtlCol="0">
            <a:spAutoFit/>
          </a:bodyPr>
          <a:lstStyle/>
          <a:p>
            <a:r>
              <a:rPr lang="de-DE" dirty="0"/>
              <a:t>Im „Printlayout“ kann die „On </a:t>
            </a:r>
            <a:r>
              <a:rPr lang="de-DE" dirty="0" err="1"/>
              <a:t>the</a:t>
            </a:r>
            <a:r>
              <a:rPr lang="de-DE" dirty="0"/>
              <a:t> Fly“ Projektion verändert werden.</a:t>
            </a:r>
          </a:p>
          <a:p>
            <a:r>
              <a:rPr lang="de-DE" dirty="0"/>
              <a:t>So lässt sich beispielsweise mit einem Datensatz des deutsche Reiches sowohl eine UTM32 projizierte Karte Westdeutschlands als auch eine Übersichtskarte in WGS84 erstellen, mit dem gleichen Datensatz.</a:t>
            </a:r>
          </a:p>
          <a:p>
            <a:endParaRPr lang="de-DE" dirty="0"/>
          </a:p>
        </p:txBody>
      </p:sp>
    </p:spTree>
    <p:extLst>
      <p:ext uri="{BB962C8B-B14F-4D97-AF65-F5344CB8AC3E}">
        <p14:creationId xmlns:p14="http://schemas.microsoft.com/office/powerpoint/2010/main" val="3465373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P spid="13" grpId="0"/>
      <p:bldP spid="1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a:p>
        </p:txBody>
      </p:sp>
      <p:sp>
        <p:nvSpPr>
          <p:cNvPr id="4" name="Text Box 3">
            <a:extLst>
              <a:ext uri="{FF2B5EF4-FFF2-40B4-BE49-F238E27FC236}">
                <a16:creationId xmlns:a16="http://schemas.microsoft.com/office/drawing/2014/main" id="{A47DEC43-7FDC-47E4-9508-2A4F70E5BBEC}"/>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Kurs Organisation</a:t>
            </a:r>
            <a:endParaRPr lang="de-DE" dirty="0">
              <a:solidFill>
                <a:srgbClr val="C00000"/>
              </a:solidFill>
            </a:endParaRPr>
          </a:p>
        </p:txBody>
      </p:sp>
      <p:sp>
        <p:nvSpPr>
          <p:cNvPr id="7" name="Text Box 4">
            <a:extLst>
              <a:ext uri="{FF2B5EF4-FFF2-40B4-BE49-F238E27FC236}">
                <a16:creationId xmlns:a16="http://schemas.microsoft.com/office/drawing/2014/main" id="{BECA911B-A302-4DAC-8FBF-1BE6F5B1D837}"/>
              </a:ext>
            </a:extLst>
          </p:cNvPr>
          <p:cNvSpPr txBox="1">
            <a:spLocks noChangeArrowheads="1"/>
          </p:cNvSpPr>
          <p:nvPr/>
        </p:nvSpPr>
        <p:spPr bwMode="auto">
          <a:xfrm>
            <a:off x="457202" y="1045699"/>
            <a:ext cx="850741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0" indent="0">
              <a:spcAft>
                <a:spcPct val="30000"/>
              </a:spcAft>
            </a:pPr>
            <a:r>
              <a:rPr lang="de-DE" b="1" dirty="0">
                <a:solidFill>
                  <a:schemeClr val="accent2">
                    <a:lumMod val="75000"/>
                  </a:schemeClr>
                </a:solidFill>
              </a:rPr>
              <a:t>Mathe, Formeln, Physik, Geodäsie, Referenzellipsoid</a:t>
            </a:r>
          </a:p>
        </p:txBody>
      </p:sp>
      <p:pic>
        <p:nvPicPr>
          <p:cNvPr id="11" name="Picture 10">
            <a:extLst>
              <a:ext uri="{FF2B5EF4-FFF2-40B4-BE49-F238E27FC236}">
                <a16:creationId xmlns:a16="http://schemas.microsoft.com/office/drawing/2014/main" id="{1249F523-A04A-4BAA-81A5-859E245C93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8884" y="1407874"/>
            <a:ext cx="6986016" cy="4828931"/>
          </a:xfrm>
          <a:prstGeom prst="rect">
            <a:avLst/>
          </a:prstGeom>
        </p:spPr>
      </p:pic>
      <p:sp>
        <p:nvSpPr>
          <p:cNvPr id="15" name="Text Box 3">
            <a:extLst>
              <a:ext uri="{FF2B5EF4-FFF2-40B4-BE49-F238E27FC236}">
                <a16:creationId xmlns:a16="http://schemas.microsoft.com/office/drawing/2014/main" id="{BA99CB95-6F96-4451-9A2F-18FD103ECD99}"/>
              </a:ext>
            </a:extLst>
          </p:cNvPr>
          <p:cNvSpPr txBox="1">
            <a:spLocks noChangeArrowheads="1"/>
          </p:cNvSpPr>
          <p:nvPr/>
        </p:nvSpPr>
        <p:spPr bwMode="auto">
          <a:xfrm>
            <a:off x="1159100" y="1407874"/>
            <a:ext cx="8507413"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ts val="600"/>
              </a:spcAft>
            </a:pPr>
            <a:r>
              <a:rPr lang="de-DE" sz="3200" b="1" dirty="0">
                <a:solidFill>
                  <a:srgbClr val="FF0000"/>
                </a:solidFill>
              </a:rPr>
              <a:t>Das ist ein Löwe</a:t>
            </a:r>
            <a:r>
              <a:rPr lang="de-DE" b="1" dirty="0">
                <a:solidFill>
                  <a:srgbClr val="002060"/>
                </a:solidFill>
              </a:rPr>
              <a:t>					</a:t>
            </a:r>
            <a:r>
              <a:rPr lang="de-DE" b="1" dirty="0">
                <a:solidFill>
                  <a:srgbClr val="003366"/>
                </a:solidFill>
              </a:rPr>
              <a:t>					</a:t>
            </a:r>
          </a:p>
        </p:txBody>
      </p:sp>
      <p:sp>
        <p:nvSpPr>
          <p:cNvPr id="16" name="Text Box 3">
            <a:extLst>
              <a:ext uri="{FF2B5EF4-FFF2-40B4-BE49-F238E27FC236}">
                <a16:creationId xmlns:a16="http://schemas.microsoft.com/office/drawing/2014/main" id="{72D49F56-7754-40E2-A148-8D06B0B2521B}"/>
              </a:ext>
            </a:extLst>
          </p:cNvPr>
          <p:cNvSpPr txBox="1">
            <a:spLocks noChangeArrowheads="1"/>
          </p:cNvSpPr>
          <p:nvPr/>
        </p:nvSpPr>
        <p:spPr bwMode="auto">
          <a:xfrm>
            <a:off x="3610144" y="5487345"/>
            <a:ext cx="8507413"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588"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a:spcAft>
                <a:spcPts val="600"/>
              </a:spcAft>
            </a:pPr>
            <a:r>
              <a:rPr lang="de-DE" sz="3200" b="1" dirty="0">
                <a:solidFill>
                  <a:srgbClr val="FF0000"/>
                </a:solidFill>
              </a:rPr>
              <a:t>Ist einfach so</a:t>
            </a:r>
            <a:r>
              <a:rPr lang="de-DE" b="1" dirty="0">
                <a:solidFill>
                  <a:srgbClr val="002060"/>
                </a:solidFill>
              </a:rPr>
              <a:t>					</a:t>
            </a:r>
            <a:r>
              <a:rPr lang="de-DE" b="1" dirty="0">
                <a:solidFill>
                  <a:srgbClr val="003366"/>
                </a:solidFill>
              </a:rPr>
              <a:t>					</a:t>
            </a:r>
          </a:p>
        </p:txBody>
      </p:sp>
    </p:spTree>
    <p:extLst>
      <p:ext uri="{BB962C8B-B14F-4D97-AF65-F5344CB8AC3E}">
        <p14:creationId xmlns:p14="http://schemas.microsoft.com/office/powerpoint/2010/main" val="3440272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pic>
        <p:nvPicPr>
          <p:cNvPr id="15" name="Picture 14">
            <a:extLst>
              <a:ext uri="{FF2B5EF4-FFF2-40B4-BE49-F238E27FC236}">
                <a16:creationId xmlns:a16="http://schemas.microsoft.com/office/drawing/2014/main" id="{4121D891-A900-4171-A0BB-25D7AAF1AD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3034" y="1806284"/>
            <a:ext cx="5697931" cy="4321464"/>
          </a:xfrm>
          <a:prstGeom prst="rect">
            <a:avLst/>
          </a:prstGeom>
        </p:spPr>
      </p:pic>
    </p:spTree>
    <p:extLst>
      <p:ext uri="{BB962C8B-B14F-4D97-AF65-F5344CB8AC3E}">
        <p14:creationId xmlns:p14="http://schemas.microsoft.com/office/powerpoint/2010/main" val="2615658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pic>
        <p:nvPicPr>
          <p:cNvPr id="3" name="Picture 2">
            <a:extLst>
              <a:ext uri="{FF2B5EF4-FFF2-40B4-BE49-F238E27FC236}">
                <a16:creationId xmlns:a16="http://schemas.microsoft.com/office/drawing/2014/main" id="{BD003B52-C0D6-4B8C-8CA7-38012C83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30252"/>
            <a:ext cx="8875060" cy="6397053"/>
          </a:xfrm>
          <a:prstGeom prst="rect">
            <a:avLst/>
          </a:prstGeom>
        </p:spPr>
      </p:pic>
      <p:cxnSp>
        <p:nvCxnSpPr>
          <p:cNvPr id="7" name="Straight Arrow Connector 6">
            <a:extLst>
              <a:ext uri="{FF2B5EF4-FFF2-40B4-BE49-F238E27FC236}">
                <a16:creationId xmlns:a16="http://schemas.microsoft.com/office/drawing/2014/main" id="{04746937-D331-4ACE-8A50-C1ADA6CED1DC}"/>
              </a:ext>
            </a:extLst>
          </p:cNvPr>
          <p:cNvCxnSpPr>
            <a:cxnSpLocks/>
          </p:cNvCxnSpPr>
          <p:nvPr/>
        </p:nvCxnSpPr>
        <p:spPr>
          <a:xfrm flipH="1" flipV="1">
            <a:off x="1846554" y="2290439"/>
            <a:ext cx="5193438" cy="3373514"/>
          </a:xfrm>
          <a:prstGeom prst="straightConnector1">
            <a:avLst/>
          </a:prstGeom>
          <a:ln>
            <a:solidFill>
              <a:srgbClr val="00B050"/>
            </a:solidFill>
            <a:tailEnd type="triangle"/>
          </a:ln>
        </p:spPr>
        <p:style>
          <a:lnRef idx="3">
            <a:schemeClr val="accent4"/>
          </a:lnRef>
          <a:fillRef idx="0">
            <a:schemeClr val="accent4"/>
          </a:fillRef>
          <a:effectRef idx="2">
            <a:schemeClr val="accent4"/>
          </a:effectRef>
          <a:fontRef idx="minor">
            <a:schemeClr val="tx1"/>
          </a:fontRef>
        </p:style>
      </p:cxn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spTree>
    <p:extLst>
      <p:ext uri="{BB962C8B-B14F-4D97-AF65-F5344CB8AC3E}">
        <p14:creationId xmlns:p14="http://schemas.microsoft.com/office/powerpoint/2010/main" val="3597614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Der Kern des Problems - Die Form der Erde</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pic>
        <p:nvPicPr>
          <p:cNvPr id="4" name="Picture 3">
            <a:extLst>
              <a:ext uri="{FF2B5EF4-FFF2-40B4-BE49-F238E27FC236}">
                <a16:creationId xmlns:a16="http://schemas.microsoft.com/office/drawing/2014/main" id="{5ECE714F-0716-46F2-9989-EEDB42E68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385" y="913608"/>
            <a:ext cx="8038728" cy="6211744"/>
          </a:xfrm>
          <a:prstGeom prst="rect">
            <a:avLst/>
          </a:prstGeom>
        </p:spPr>
      </p:pic>
      <p:cxnSp>
        <p:nvCxnSpPr>
          <p:cNvPr id="15" name="Straight Arrow Connector 14">
            <a:extLst>
              <a:ext uri="{FF2B5EF4-FFF2-40B4-BE49-F238E27FC236}">
                <a16:creationId xmlns:a16="http://schemas.microsoft.com/office/drawing/2014/main" id="{95461347-EA95-42B2-B3C3-BDA29DDEDB31}"/>
              </a:ext>
            </a:extLst>
          </p:cNvPr>
          <p:cNvCxnSpPr/>
          <p:nvPr/>
        </p:nvCxnSpPr>
        <p:spPr>
          <a:xfrm flipH="1" flipV="1">
            <a:off x="5477522" y="4971495"/>
            <a:ext cx="1091954" cy="754602"/>
          </a:xfrm>
          <a:prstGeom prst="straightConnector1">
            <a:avLst/>
          </a:prstGeom>
          <a:ln>
            <a:solidFill>
              <a:srgbClr val="00B050"/>
            </a:solidFill>
            <a:tailEnd type="triangle"/>
          </a:ln>
        </p:spPr>
        <p:style>
          <a:lnRef idx="3">
            <a:schemeClr val="accent6"/>
          </a:lnRef>
          <a:fillRef idx="0">
            <a:schemeClr val="accent6"/>
          </a:fillRef>
          <a:effectRef idx="2">
            <a:schemeClr val="accent6"/>
          </a:effectRef>
          <a:fontRef idx="minor">
            <a:schemeClr val="tx1"/>
          </a:fontRef>
        </p:style>
      </p:cxnSp>
      <p:cxnSp>
        <p:nvCxnSpPr>
          <p:cNvPr id="16" name="Straight Arrow Connector 15">
            <a:extLst>
              <a:ext uri="{FF2B5EF4-FFF2-40B4-BE49-F238E27FC236}">
                <a16:creationId xmlns:a16="http://schemas.microsoft.com/office/drawing/2014/main" id="{55177985-E1A3-497E-9285-EA65ECE9B5F7}"/>
              </a:ext>
            </a:extLst>
          </p:cNvPr>
          <p:cNvCxnSpPr>
            <a:cxnSpLocks/>
          </p:cNvCxnSpPr>
          <p:nvPr/>
        </p:nvCxnSpPr>
        <p:spPr>
          <a:xfrm flipH="1" flipV="1">
            <a:off x="1713390" y="2379217"/>
            <a:ext cx="3568824" cy="2485746"/>
          </a:xfrm>
          <a:prstGeom prst="straightConnector1">
            <a:avLst/>
          </a:prstGeom>
          <a:ln>
            <a:solidFill>
              <a:srgbClr val="FF0000"/>
            </a:solidFill>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963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pic>
        <p:nvPicPr>
          <p:cNvPr id="3" name="Picture 2">
            <a:extLst>
              <a:ext uri="{FF2B5EF4-FFF2-40B4-BE49-F238E27FC236}">
                <a16:creationId xmlns:a16="http://schemas.microsoft.com/office/drawing/2014/main" id="{D8D4315C-3ADB-4637-9B73-EF81F642B7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470" y="749303"/>
            <a:ext cx="8875060" cy="6858000"/>
          </a:xfrm>
          <a:prstGeom prst="rect">
            <a:avLst/>
          </a:prstGeom>
        </p:spPr>
      </p:pic>
    </p:spTree>
    <p:extLst>
      <p:ext uri="{BB962C8B-B14F-4D97-AF65-F5344CB8AC3E}">
        <p14:creationId xmlns:p14="http://schemas.microsoft.com/office/powerpoint/2010/main" val="1096245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 - Sehwinkel</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a:t>
            </a:r>
            <a:endParaRPr lang="de-DE" sz="1000" dirty="0">
              <a:solidFill>
                <a:schemeClr val="accent6">
                  <a:lumMod val="75000"/>
                </a:schemeClr>
              </a:solidFill>
            </a:endParaRPr>
          </a:p>
        </p:txBody>
      </p:sp>
      <p:pic>
        <p:nvPicPr>
          <p:cNvPr id="4" name="Picture 3">
            <a:extLst>
              <a:ext uri="{FF2B5EF4-FFF2-40B4-BE49-F238E27FC236}">
                <a16:creationId xmlns:a16="http://schemas.microsoft.com/office/drawing/2014/main" id="{DFAED7D9-7E26-4D26-82C6-FF07E7A8BD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385" y="749303"/>
            <a:ext cx="8875060" cy="6858000"/>
          </a:xfrm>
          <a:prstGeom prst="rect">
            <a:avLst/>
          </a:prstGeom>
        </p:spPr>
      </p:pic>
      <p:sp>
        <p:nvSpPr>
          <p:cNvPr id="7" name="TextBox 6">
            <a:extLst>
              <a:ext uri="{FF2B5EF4-FFF2-40B4-BE49-F238E27FC236}">
                <a16:creationId xmlns:a16="http://schemas.microsoft.com/office/drawing/2014/main" id="{32F0F31B-4D07-4FAD-8D6D-1D3A0E82F9CF}"/>
              </a:ext>
            </a:extLst>
          </p:cNvPr>
          <p:cNvSpPr txBox="1"/>
          <p:nvPr/>
        </p:nvSpPr>
        <p:spPr>
          <a:xfrm>
            <a:off x="1474997" y="1387063"/>
            <a:ext cx="6471821" cy="369332"/>
          </a:xfrm>
          <a:prstGeom prst="rect">
            <a:avLst/>
          </a:prstGeom>
          <a:noFill/>
        </p:spPr>
        <p:txBody>
          <a:bodyPr wrap="square" rtlCol="0">
            <a:spAutoFit/>
          </a:bodyPr>
          <a:lstStyle/>
          <a:p>
            <a:r>
              <a:rPr lang="de-DE" dirty="0"/>
              <a:t>g = |2r*tan(</a:t>
            </a:r>
            <a:r>
              <a:rPr lang="el-GR" dirty="0"/>
              <a:t>α/2)| ; </a:t>
            </a:r>
            <a:r>
              <a:rPr lang="de-DE" dirty="0"/>
              <a:t>r = |g/(2*tan(</a:t>
            </a:r>
            <a:r>
              <a:rPr lang="el-GR" dirty="0"/>
              <a:t>α/2))| ; α = 2*</a:t>
            </a:r>
            <a:r>
              <a:rPr lang="de-DE" dirty="0" err="1"/>
              <a:t>arctan</a:t>
            </a:r>
            <a:r>
              <a:rPr lang="de-DE" dirty="0"/>
              <a:t>(g/(2r))</a:t>
            </a:r>
          </a:p>
        </p:txBody>
      </p:sp>
    </p:spTree>
    <p:extLst>
      <p:ext uri="{BB962C8B-B14F-4D97-AF65-F5344CB8AC3E}">
        <p14:creationId xmlns:p14="http://schemas.microsoft.com/office/powerpoint/2010/main" val="2265602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80607996-61FC-4597-BC2C-4862B451E37A}"/>
              </a:ext>
            </a:extLst>
          </p:cNvPr>
          <p:cNvSpPr txBox="1">
            <a:spLocks noChangeArrowheads="1"/>
          </p:cNvSpPr>
          <p:nvPr/>
        </p:nvSpPr>
        <p:spPr>
          <a:xfrm>
            <a:off x="457200" y="44452"/>
            <a:ext cx="8229600" cy="504825"/>
          </a:xfrm>
          <a:prstGeom prst="rect">
            <a:avLst/>
          </a:prstGeom>
        </p:spPr>
        <p:txBody>
          <a:bodyPr anchor="ctr" anchorCtr="0"/>
          <a:lstStyle>
            <a:lvl1pPr algn="l" rtl="0" fontAlgn="base">
              <a:spcBef>
                <a:spcPct val="0"/>
              </a:spcBef>
              <a:spcAft>
                <a:spcPct val="0"/>
              </a:spcAft>
              <a:defRPr sz="2800">
                <a:solidFill>
                  <a:srgbClr val="003366"/>
                </a:solidFill>
                <a:latin typeface="+mj-lt"/>
                <a:ea typeface="+mj-ea"/>
                <a:cs typeface="+mj-cs"/>
              </a:defRPr>
            </a:lvl1pPr>
            <a:lvl2pPr algn="l" rtl="0" fontAlgn="base">
              <a:spcBef>
                <a:spcPct val="0"/>
              </a:spcBef>
              <a:spcAft>
                <a:spcPct val="0"/>
              </a:spcAft>
              <a:defRPr sz="2800">
                <a:solidFill>
                  <a:srgbClr val="003366"/>
                </a:solidFill>
                <a:latin typeface="Arial" charset="0"/>
              </a:defRPr>
            </a:lvl2pPr>
            <a:lvl3pPr algn="l" rtl="0" fontAlgn="base">
              <a:spcBef>
                <a:spcPct val="0"/>
              </a:spcBef>
              <a:spcAft>
                <a:spcPct val="0"/>
              </a:spcAft>
              <a:defRPr sz="2800">
                <a:solidFill>
                  <a:srgbClr val="003366"/>
                </a:solidFill>
                <a:latin typeface="Arial" charset="0"/>
              </a:defRPr>
            </a:lvl3pPr>
            <a:lvl4pPr algn="l" rtl="0" fontAlgn="base">
              <a:spcBef>
                <a:spcPct val="0"/>
              </a:spcBef>
              <a:spcAft>
                <a:spcPct val="0"/>
              </a:spcAft>
              <a:defRPr sz="2800">
                <a:solidFill>
                  <a:srgbClr val="003366"/>
                </a:solidFill>
                <a:latin typeface="Arial" charset="0"/>
              </a:defRPr>
            </a:lvl4pPr>
            <a:lvl5pPr algn="l" rtl="0" fontAlgn="base">
              <a:spcBef>
                <a:spcPct val="0"/>
              </a:spcBef>
              <a:spcAft>
                <a:spcPct val="0"/>
              </a:spcAft>
              <a:defRPr sz="2800">
                <a:solidFill>
                  <a:srgbClr val="003366"/>
                </a:solidFill>
                <a:latin typeface="Arial" charset="0"/>
              </a:defRPr>
            </a:lvl5pPr>
            <a:lvl6pPr marL="457200" algn="l" rtl="0" fontAlgn="base">
              <a:spcBef>
                <a:spcPct val="0"/>
              </a:spcBef>
              <a:spcAft>
                <a:spcPct val="0"/>
              </a:spcAft>
              <a:defRPr sz="2800">
                <a:solidFill>
                  <a:srgbClr val="003366"/>
                </a:solidFill>
                <a:latin typeface="Arial" charset="0"/>
              </a:defRPr>
            </a:lvl6pPr>
            <a:lvl7pPr marL="914400" algn="l" rtl="0" fontAlgn="base">
              <a:spcBef>
                <a:spcPct val="0"/>
              </a:spcBef>
              <a:spcAft>
                <a:spcPct val="0"/>
              </a:spcAft>
              <a:defRPr sz="2800">
                <a:solidFill>
                  <a:srgbClr val="003366"/>
                </a:solidFill>
                <a:latin typeface="Arial" charset="0"/>
              </a:defRPr>
            </a:lvl7pPr>
            <a:lvl8pPr marL="1371600" algn="l" rtl="0" fontAlgn="base">
              <a:spcBef>
                <a:spcPct val="0"/>
              </a:spcBef>
              <a:spcAft>
                <a:spcPct val="0"/>
              </a:spcAft>
              <a:defRPr sz="2800">
                <a:solidFill>
                  <a:srgbClr val="003366"/>
                </a:solidFill>
                <a:latin typeface="Arial" charset="0"/>
              </a:defRPr>
            </a:lvl8pPr>
            <a:lvl9pPr marL="1828800" algn="l" rtl="0" fontAlgn="base">
              <a:spcBef>
                <a:spcPct val="0"/>
              </a:spcBef>
              <a:spcAft>
                <a:spcPct val="0"/>
              </a:spcAft>
              <a:defRPr sz="2800">
                <a:solidFill>
                  <a:srgbClr val="003366"/>
                </a:solidFill>
                <a:latin typeface="Arial" charset="0"/>
              </a:defRPr>
            </a:lvl9pPr>
          </a:lstStyle>
          <a:p>
            <a:r>
              <a:rPr lang="de-DE" sz="2000" dirty="0"/>
              <a:t>Computerkartographie – </a:t>
            </a:r>
            <a:r>
              <a:rPr lang="de-DE" sz="2000" b="1" dirty="0"/>
              <a:t>(8) Projektionen</a:t>
            </a:r>
          </a:p>
        </p:txBody>
      </p:sp>
      <p:sp>
        <p:nvSpPr>
          <p:cNvPr id="6" name="Line 221">
            <a:extLst>
              <a:ext uri="{FF2B5EF4-FFF2-40B4-BE49-F238E27FC236}">
                <a16:creationId xmlns:a16="http://schemas.microsoft.com/office/drawing/2014/main" id="{C26AB196-2BD5-43E7-BE9F-36C7AC05D05F}"/>
              </a:ext>
            </a:extLst>
          </p:cNvPr>
          <p:cNvSpPr>
            <a:spLocks noChangeShapeType="1"/>
          </p:cNvSpPr>
          <p:nvPr/>
        </p:nvSpPr>
        <p:spPr bwMode="auto">
          <a:xfrm>
            <a:off x="457202" y="530225"/>
            <a:ext cx="8507413" cy="0"/>
          </a:xfrm>
          <a:prstGeom prst="line">
            <a:avLst/>
          </a:prstGeom>
          <a:noFill/>
          <a:ln w="9525">
            <a:solidFill>
              <a:srgbClr val="0033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de-DE" dirty="0"/>
          </a:p>
        </p:txBody>
      </p:sp>
      <p:sp>
        <p:nvSpPr>
          <p:cNvPr id="9" name="Text Box 3">
            <a:extLst>
              <a:ext uri="{FF2B5EF4-FFF2-40B4-BE49-F238E27FC236}">
                <a16:creationId xmlns:a16="http://schemas.microsoft.com/office/drawing/2014/main" id="{2EB034C0-158E-4174-ACE4-7C2717FC86C0}"/>
              </a:ext>
            </a:extLst>
          </p:cNvPr>
          <p:cNvSpPr txBox="1">
            <a:spLocks noChangeArrowheads="1"/>
          </p:cNvSpPr>
          <p:nvPr/>
        </p:nvSpPr>
        <p:spPr bwMode="auto">
          <a:xfrm>
            <a:off x="457202" y="730252"/>
            <a:ext cx="85074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63538" indent="-187325">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indent="-1588">
              <a:spcAft>
                <a:spcPct val="30000"/>
              </a:spcAft>
            </a:pPr>
            <a:r>
              <a:rPr lang="de-DE" b="1" dirty="0">
                <a:solidFill>
                  <a:srgbClr val="C00000"/>
                </a:solidFill>
              </a:rPr>
              <a:t>Sichtweite - Sehwinkel</a:t>
            </a:r>
          </a:p>
        </p:txBody>
      </p:sp>
      <p:sp>
        <p:nvSpPr>
          <p:cNvPr id="11" name="Text Box 4">
            <a:extLst>
              <a:ext uri="{FF2B5EF4-FFF2-40B4-BE49-F238E27FC236}">
                <a16:creationId xmlns:a16="http://schemas.microsoft.com/office/drawing/2014/main" id="{F4D7E6DC-54D1-4477-8E62-DE03EC6C14FC}"/>
              </a:ext>
            </a:extLst>
          </p:cNvPr>
          <p:cNvSpPr txBox="1">
            <a:spLocks noChangeArrowheads="1"/>
          </p:cNvSpPr>
          <p:nvPr/>
        </p:nvSpPr>
        <p:spPr bwMode="auto">
          <a:xfrm>
            <a:off x="457202" y="5881527"/>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Schematische Darstellung. Nicht Maßstabsgetreu !           </a:t>
            </a:r>
            <a:endParaRPr lang="de-DE" sz="1000" dirty="0">
              <a:solidFill>
                <a:schemeClr val="accent6">
                  <a:lumMod val="75000"/>
                </a:schemeClr>
              </a:solidFill>
            </a:endParaRPr>
          </a:p>
        </p:txBody>
      </p:sp>
      <p:pic>
        <p:nvPicPr>
          <p:cNvPr id="4" name="Picture 3">
            <a:extLst>
              <a:ext uri="{FF2B5EF4-FFF2-40B4-BE49-F238E27FC236}">
                <a16:creationId xmlns:a16="http://schemas.microsoft.com/office/drawing/2014/main" id="{DFAED7D9-7E26-4D26-82C6-FF07E7A8BD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937" y="3537697"/>
            <a:ext cx="4063193" cy="3139739"/>
          </a:xfrm>
          <a:prstGeom prst="rect">
            <a:avLst/>
          </a:prstGeom>
        </p:spPr>
      </p:pic>
      <p:sp>
        <p:nvSpPr>
          <p:cNvPr id="10" name="TextBox 9">
            <a:extLst>
              <a:ext uri="{FF2B5EF4-FFF2-40B4-BE49-F238E27FC236}">
                <a16:creationId xmlns:a16="http://schemas.microsoft.com/office/drawing/2014/main" id="{5BCBC30E-D40C-4FDB-9851-CADBB8928B5B}"/>
              </a:ext>
            </a:extLst>
          </p:cNvPr>
          <p:cNvSpPr txBox="1"/>
          <p:nvPr/>
        </p:nvSpPr>
        <p:spPr>
          <a:xfrm>
            <a:off x="457200" y="1133655"/>
            <a:ext cx="7816788" cy="923330"/>
          </a:xfrm>
          <a:prstGeom prst="rect">
            <a:avLst/>
          </a:prstGeom>
          <a:noFill/>
        </p:spPr>
        <p:txBody>
          <a:bodyPr wrap="square" rtlCol="0">
            <a:spAutoFit/>
          </a:bodyPr>
          <a:lstStyle/>
          <a:p>
            <a:r>
              <a:rPr lang="de-DE" dirty="0"/>
              <a:t>Beispiel: </a:t>
            </a:r>
          </a:p>
          <a:p>
            <a:r>
              <a:rPr lang="de-DE" dirty="0"/>
              <a:t>Die Gorch Fock (37 Meter) hat auf eine Entfernung von 5 km noch eine scheinbare Größe von 0.42 Grad. </a:t>
            </a:r>
          </a:p>
        </p:txBody>
      </p:sp>
      <p:pic>
        <p:nvPicPr>
          <p:cNvPr id="3" name="Picture 2">
            <a:extLst>
              <a:ext uri="{FF2B5EF4-FFF2-40B4-BE49-F238E27FC236}">
                <a16:creationId xmlns:a16="http://schemas.microsoft.com/office/drawing/2014/main" id="{45CF306B-0851-4B12-8540-0035BFE6C4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202" y="2268592"/>
            <a:ext cx="3238535" cy="1821676"/>
          </a:xfrm>
          <a:prstGeom prst="rect">
            <a:avLst/>
          </a:prstGeom>
        </p:spPr>
      </p:pic>
      <p:sp>
        <p:nvSpPr>
          <p:cNvPr id="8" name="Rectangle 7">
            <a:extLst>
              <a:ext uri="{FF2B5EF4-FFF2-40B4-BE49-F238E27FC236}">
                <a16:creationId xmlns:a16="http://schemas.microsoft.com/office/drawing/2014/main" id="{EC62A299-0F1A-44E4-8040-99C971499701}"/>
              </a:ext>
            </a:extLst>
          </p:cNvPr>
          <p:cNvSpPr/>
          <p:nvPr/>
        </p:nvSpPr>
        <p:spPr>
          <a:xfrm>
            <a:off x="3892078" y="2923600"/>
            <a:ext cx="4572000" cy="923330"/>
          </a:xfrm>
          <a:prstGeom prst="rect">
            <a:avLst/>
          </a:prstGeom>
        </p:spPr>
        <p:txBody>
          <a:bodyPr>
            <a:spAutoFit/>
          </a:bodyPr>
          <a:lstStyle/>
          <a:p>
            <a:r>
              <a:rPr lang="de-DE" dirty="0"/>
              <a:t>Zum Vergleich der Vollmond sowie die Sonne haben eine scheinbare Größe von etwa 0.5 Grad</a:t>
            </a:r>
          </a:p>
        </p:txBody>
      </p:sp>
      <p:sp>
        <p:nvSpPr>
          <p:cNvPr id="12" name="Rectangle 11">
            <a:extLst>
              <a:ext uri="{FF2B5EF4-FFF2-40B4-BE49-F238E27FC236}">
                <a16:creationId xmlns:a16="http://schemas.microsoft.com/office/drawing/2014/main" id="{E0450812-5859-457E-ADAA-67CB9201A942}"/>
              </a:ext>
            </a:extLst>
          </p:cNvPr>
          <p:cNvSpPr/>
          <p:nvPr/>
        </p:nvSpPr>
        <p:spPr>
          <a:xfrm>
            <a:off x="3892078" y="2152681"/>
            <a:ext cx="4572000" cy="646331"/>
          </a:xfrm>
          <a:prstGeom prst="rect">
            <a:avLst/>
          </a:prstGeom>
        </p:spPr>
        <p:txBody>
          <a:bodyPr>
            <a:spAutoFit/>
          </a:bodyPr>
          <a:lstStyle/>
          <a:p>
            <a:r>
              <a:rPr lang="de-DE" dirty="0"/>
              <a:t>Bei 10 km 0.21 Grad. </a:t>
            </a:r>
          </a:p>
          <a:p>
            <a:r>
              <a:rPr lang="de-DE" dirty="0"/>
              <a:t>Bei 20 km 0.1 Grad</a:t>
            </a:r>
          </a:p>
        </p:txBody>
      </p:sp>
      <p:pic>
        <p:nvPicPr>
          <p:cNvPr id="14" name="Picture 13">
            <a:extLst>
              <a:ext uri="{FF2B5EF4-FFF2-40B4-BE49-F238E27FC236}">
                <a16:creationId xmlns:a16="http://schemas.microsoft.com/office/drawing/2014/main" id="{C770025D-AA99-4F03-BBDB-0DE8CBB251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05996" y="3612741"/>
            <a:ext cx="2355461" cy="2242613"/>
          </a:xfrm>
          <a:prstGeom prst="rect">
            <a:avLst/>
          </a:prstGeom>
        </p:spPr>
      </p:pic>
      <p:sp>
        <p:nvSpPr>
          <p:cNvPr id="15" name="Text Box 4">
            <a:extLst>
              <a:ext uri="{FF2B5EF4-FFF2-40B4-BE49-F238E27FC236}">
                <a16:creationId xmlns:a16="http://schemas.microsoft.com/office/drawing/2014/main" id="{1D5C152C-A1FF-4FBD-9E62-356BEDB3A5EF}"/>
              </a:ext>
            </a:extLst>
          </p:cNvPr>
          <p:cNvSpPr txBox="1">
            <a:spLocks noChangeArrowheads="1"/>
          </p:cNvSpPr>
          <p:nvPr/>
        </p:nvSpPr>
        <p:spPr bwMode="auto">
          <a:xfrm>
            <a:off x="5225990" y="5855354"/>
            <a:ext cx="8507413"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77800" indent="-1588">
              <a:defRPr>
                <a:solidFill>
                  <a:schemeClr val="tx1"/>
                </a:solidFill>
                <a:latin typeface="Arial" charset="0"/>
              </a:defRPr>
            </a:lvl1pPr>
            <a:lvl2pPr marL="1062038" indent="-342900">
              <a:defRPr>
                <a:solidFill>
                  <a:schemeClr val="tx1"/>
                </a:solidFill>
                <a:latin typeface="Arial" charset="0"/>
              </a:defRPr>
            </a:lvl2pPr>
            <a:lvl3pPr marL="1584325" indent="-342900">
              <a:defRPr>
                <a:solidFill>
                  <a:schemeClr val="tx1"/>
                </a:solidFill>
                <a:latin typeface="Arial" charset="0"/>
              </a:defRPr>
            </a:lvl3pPr>
            <a:lvl4pPr marL="2106613" indent="-342900">
              <a:defRPr>
                <a:solidFill>
                  <a:schemeClr val="tx1"/>
                </a:solidFill>
                <a:latin typeface="Arial" charset="0"/>
              </a:defRPr>
            </a:lvl4pPr>
            <a:lvl5pPr marL="2628900" indent="-342900">
              <a:defRPr>
                <a:solidFill>
                  <a:schemeClr val="tx1"/>
                </a:solidFill>
                <a:latin typeface="Arial" charset="0"/>
              </a:defRPr>
            </a:lvl5pPr>
            <a:lvl6pPr marL="3086100" indent="-342900" fontAlgn="base">
              <a:spcBef>
                <a:spcPct val="0"/>
              </a:spcBef>
              <a:spcAft>
                <a:spcPct val="0"/>
              </a:spcAft>
              <a:defRPr>
                <a:solidFill>
                  <a:schemeClr val="tx1"/>
                </a:solidFill>
                <a:latin typeface="Arial" charset="0"/>
              </a:defRPr>
            </a:lvl6pPr>
            <a:lvl7pPr marL="3543300" indent="-342900" fontAlgn="base">
              <a:spcBef>
                <a:spcPct val="0"/>
              </a:spcBef>
              <a:spcAft>
                <a:spcPct val="0"/>
              </a:spcAft>
              <a:defRPr>
                <a:solidFill>
                  <a:schemeClr val="tx1"/>
                </a:solidFill>
                <a:latin typeface="Arial" charset="0"/>
              </a:defRPr>
            </a:lvl7pPr>
            <a:lvl8pPr marL="4000500" indent="-342900" fontAlgn="base">
              <a:spcBef>
                <a:spcPct val="0"/>
              </a:spcBef>
              <a:spcAft>
                <a:spcPct val="0"/>
              </a:spcAft>
              <a:defRPr>
                <a:solidFill>
                  <a:schemeClr val="tx1"/>
                </a:solidFill>
                <a:latin typeface="Arial" charset="0"/>
              </a:defRPr>
            </a:lvl8pPr>
            <a:lvl9pPr marL="4457700" indent="-342900" fontAlgn="base">
              <a:spcBef>
                <a:spcPct val="0"/>
              </a:spcBef>
              <a:spcAft>
                <a:spcPct val="0"/>
              </a:spcAft>
              <a:defRPr>
                <a:solidFill>
                  <a:schemeClr val="tx1"/>
                </a:solidFill>
                <a:latin typeface="Arial" charset="0"/>
              </a:defRPr>
            </a:lvl9pPr>
          </a:lstStyle>
          <a:p>
            <a:pPr marL="1588">
              <a:spcAft>
                <a:spcPct val="30000"/>
              </a:spcAft>
            </a:pPr>
            <a:r>
              <a:rPr lang="de-DE" sz="1000" dirty="0">
                <a:solidFill>
                  <a:srgbClr val="003366"/>
                </a:solidFill>
              </a:rPr>
              <a:t>Bildquellen: Wikipedia</a:t>
            </a:r>
            <a:endParaRPr lang="de-DE" sz="1000" dirty="0">
              <a:solidFill>
                <a:schemeClr val="accent6">
                  <a:lumMod val="75000"/>
                </a:schemeClr>
              </a:solidFill>
            </a:endParaRPr>
          </a:p>
        </p:txBody>
      </p:sp>
    </p:spTree>
    <p:extLst>
      <p:ext uri="{BB962C8B-B14F-4D97-AF65-F5344CB8AC3E}">
        <p14:creationId xmlns:p14="http://schemas.microsoft.com/office/powerpoint/2010/main" val="366996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 grpId="0"/>
      <p:bldP spid="12" grpId="0"/>
      <p:bldP spid="15" grpId="0"/>
    </p:bldLst>
  </p:timing>
</p:sld>
</file>

<file path=ppt/theme/theme1.xml><?xml version="1.0" encoding="utf-8"?>
<a:theme xmlns:a="http://schemas.openxmlformats.org/drawingml/2006/main" name="09_germanistik">
  <a:themeElements>
    <a:clrScheme name="00_uniohneleu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00_uniohneleute">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00_uniohneleu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00_uniohneleu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00_uniohneleu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00_uniohneleu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00_uniohneleu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00_uniohneleu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00_uniohneleu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00_uniohneleu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00_uniohneleu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00_uniohneleu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00_uniohneleu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00_uniohneleu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FB09_Präsentationsvorlage_4-3-Format</Template>
  <TotalTime>0</TotalTime>
  <Words>1540</Words>
  <Application>Microsoft Office PowerPoint</Application>
  <PresentationFormat>On-screen Show (4:3)</PresentationFormat>
  <Paragraphs>206</Paragraphs>
  <Slides>35</Slides>
  <Notes>0</Notes>
  <HiddenSlides>0</HiddenSlides>
  <MMClips>0</MMClips>
  <ScaleCrop>false</ScaleCrop>
  <HeadingPairs>
    <vt:vector size="8" baseType="variant">
      <vt:variant>
        <vt:lpstr>Fonts Used</vt:lpstr>
      </vt:variant>
      <vt:variant>
        <vt:i4>1</vt:i4>
      </vt:variant>
      <vt:variant>
        <vt:lpstr>Theme</vt:lpstr>
      </vt:variant>
      <vt:variant>
        <vt:i4>1</vt:i4>
      </vt:variant>
      <vt:variant>
        <vt:lpstr>Embedded OLE Servers</vt:lpstr>
      </vt:variant>
      <vt:variant>
        <vt:i4>2</vt:i4>
      </vt:variant>
      <vt:variant>
        <vt:lpstr>Slide Titles</vt:lpstr>
      </vt:variant>
      <vt:variant>
        <vt:i4>35</vt:i4>
      </vt:variant>
    </vt:vector>
  </HeadingPairs>
  <TitlesOfParts>
    <vt:vector size="39" baseType="lpstr">
      <vt:lpstr>Arial</vt:lpstr>
      <vt:lpstr>09_germanistik</vt:lpstr>
      <vt:lpstr>Image</vt:lpstr>
      <vt:lpstr>Formel</vt:lpstr>
      <vt:lpstr>Einführung in die Computerkartographie SS 2022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Einführung in Qgis Workshop 2022</dc:title>
  <dc:creator>Geomaster</dc:creator>
  <cp:lastModifiedBy>Geomaster</cp:lastModifiedBy>
  <cp:revision>119</cp:revision>
  <dcterms:created xsi:type="dcterms:W3CDTF">2022-02-21T14:57:57Z</dcterms:created>
  <dcterms:modified xsi:type="dcterms:W3CDTF">2022-06-23T01:26:32Z</dcterms:modified>
</cp:coreProperties>
</file>

<file path=docProps/thumbnail.jpeg>
</file>